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5" r:id="rId1"/>
  </p:sldMasterIdLst>
  <p:notesMasterIdLst>
    <p:notesMasterId r:id="rId70"/>
  </p:notesMasterIdLst>
  <p:sldIdLst>
    <p:sldId id="422" r:id="rId2"/>
    <p:sldId id="425" r:id="rId3"/>
    <p:sldId id="534" r:id="rId4"/>
    <p:sldId id="617" r:id="rId5"/>
    <p:sldId id="536" r:id="rId6"/>
    <p:sldId id="618" r:id="rId7"/>
    <p:sldId id="619" r:id="rId8"/>
    <p:sldId id="632" r:id="rId9"/>
    <p:sldId id="537" r:id="rId10"/>
    <p:sldId id="535" r:id="rId11"/>
    <p:sldId id="625" r:id="rId12"/>
    <p:sldId id="624" r:id="rId13"/>
    <p:sldId id="623" r:id="rId14"/>
    <p:sldId id="622" r:id="rId15"/>
    <p:sldId id="620" r:id="rId16"/>
    <p:sldId id="621" r:id="rId17"/>
    <p:sldId id="626" r:id="rId18"/>
    <p:sldId id="627" r:id="rId19"/>
    <p:sldId id="628" r:id="rId20"/>
    <p:sldId id="629" r:id="rId21"/>
    <p:sldId id="630" r:id="rId22"/>
    <p:sldId id="633" r:id="rId23"/>
    <p:sldId id="320" r:id="rId24"/>
    <p:sldId id="321" r:id="rId25"/>
    <p:sldId id="323" r:id="rId26"/>
    <p:sldId id="332" r:id="rId27"/>
    <p:sldId id="326" r:id="rId28"/>
    <p:sldId id="327" r:id="rId29"/>
    <p:sldId id="328" r:id="rId30"/>
    <p:sldId id="325" r:id="rId31"/>
    <p:sldId id="329" r:id="rId32"/>
    <p:sldId id="331" r:id="rId33"/>
    <p:sldId id="333" r:id="rId34"/>
    <p:sldId id="351" r:id="rId35"/>
    <p:sldId id="499" r:id="rId36"/>
    <p:sldId id="352" r:id="rId37"/>
    <p:sldId id="324" r:id="rId38"/>
    <p:sldId id="330" r:id="rId39"/>
    <p:sldId id="433" r:id="rId40"/>
    <p:sldId id="353" r:id="rId41"/>
    <p:sldId id="354" r:id="rId42"/>
    <p:sldId id="434" r:id="rId43"/>
    <p:sldId id="435" r:id="rId44"/>
    <p:sldId id="436" r:id="rId45"/>
    <p:sldId id="437" r:id="rId46"/>
    <p:sldId id="438" r:id="rId47"/>
    <p:sldId id="501" r:id="rId48"/>
    <p:sldId id="439" r:id="rId49"/>
    <p:sldId id="500" r:id="rId50"/>
    <p:sldId id="440" r:id="rId51"/>
    <p:sldId id="441" r:id="rId52"/>
    <p:sldId id="442" r:id="rId53"/>
    <p:sldId id="443" r:id="rId54"/>
    <p:sldId id="444" r:id="rId55"/>
    <p:sldId id="445" r:id="rId56"/>
    <p:sldId id="496" r:id="rId57"/>
    <p:sldId id="497" r:id="rId58"/>
    <p:sldId id="498" r:id="rId59"/>
    <p:sldId id="502" r:id="rId60"/>
    <p:sldId id="503" r:id="rId61"/>
    <p:sldId id="505" r:id="rId62"/>
    <p:sldId id="506" r:id="rId63"/>
    <p:sldId id="509" r:id="rId64"/>
    <p:sldId id="507" r:id="rId65"/>
    <p:sldId id="508" r:id="rId66"/>
    <p:sldId id="510" r:id="rId67"/>
    <p:sldId id="511" r:id="rId68"/>
    <p:sldId id="631" r:id="rId69"/>
  </p:sldIdLst>
  <p:sldSz cx="9144000" cy="6858000" type="screen4x3"/>
  <p:notesSz cx="6797675" cy="9928225"/>
  <p:defaultTextStyle>
    <a:defPPr>
      <a:defRPr lang="x-non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90" d="100"/>
          <a:sy n="90" d="100"/>
        </p:scale>
        <p:origin x="1434" y="90"/>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zervirano mjesto zaglavlja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hr-HR"/>
          </a:p>
        </p:txBody>
      </p:sp>
      <p:sp>
        <p:nvSpPr>
          <p:cNvPr id="3" name="Rezervirano mjesto datuma 2"/>
          <p:cNvSpPr>
            <a:spLocks noGrp="1"/>
          </p:cNvSpPr>
          <p:nvPr>
            <p:ph type="dt" idx="1"/>
          </p:nvPr>
        </p:nvSpPr>
        <p:spPr>
          <a:xfrm>
            <a:off x="3850443" y="0"/>
            <a:ext cx="2945659" cy="498135"/>
          </a:xfrm>
          <a:prstGeom prst="rect">
            <a:avLst/>
          </a:prstGeom>
        </p:spPr>
        <p:txBody>
          <a:bodyPr vert="horz" lIns="91440" tIns="45720" rIns="91440" bIns="45720" rtlCol="0"/>
          <a:lstStyle>
            <a:lvl1pPr algn="r">
              <a:defRPr sz="1200"/>
            </a:lvl1pPr>
          </a:lstStyle>
          <a:p>
            <a:fld id="{BB6EAF13-742F-4583-BAA8-8BB9EFEAAEE5}" type="datetimeFigureOut">
              <a:rPr lang="hr-HR" smtClean="0"/>
              <a:pPr/>
              <a:t>18.3.2020.</a:t>
            </a:fld>
            <a:endParaRPr lang="hr-HR"/>
          </a:p>
        </p:txBody>
      </p:sp>
      <p:sp>
        <p:nvSpPr>
          <p:cNvPr id="4" name="Rezervirano mjesto slike slajda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endParaRPr lang="hr-HR"/>
          </a:p>
        </p:txBody>
      </p:sp>
      <p:sp>
        <p:nvSpPr>
          <p:cNvPr id="5" name="Rezervirano mjesto bilježaka 4"/>
          <p:cNvSpPr>
            <a:spLocks noGrp="1"/>
          </p:cNvSpPr>
          <p:nvPr>
            <p:ph type="body" sz="quarter" idx="3"/>
          </p:nvPr>
        </p:nvSpPr>
        <p:spPr>
          <a:xfrm>
            <a:off x="679768" y="4777958"/>
            <a:ext cx="5438140" cy="3909239"/>
          </a:xfrm>
          <a:prstGeom prst="rect">
            <a:avLst/>
          </a:prstGeom>
        </p:spPr>
        <p:txBody>
          <a:bodyPr vert="horz" lIns="91440" tIns="45720" rIns="91440" bIns="45720" rtlCol="0"/>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p>
        </p:txBody>
      </p:sp>
      <p:sp>
        <p:nvSpPr>
          <p:cNvPr id="6" name="Rezervirano mjesto podnožja 5"/>
          <p:cNvSpPr>
            <a:spLocks noGrp="1"/>
          </p:cNvSpPr>
          <p:nvPr>
            <p:ph type="ftr" sz="quarter" idx="4"/>
          </p:nvPr>
        </p:nvSpPr>
        <p:spPr>
          <a:xfrm>
            <a:off x="0" y="9430091"/>
            <a:ext cx="2945659" cy="498134"/>
          </a:xfrm>
          <a:prstGeom prst="rect">
            <a:avLst/>
          </a:prstGeom>
        </p:spPr>
        <p:txBody>
          <a:bodyPr vert="horz" lIns="91440" tIns="45720" rIns="91440" bIns="45720" rtlCol="0" anchor="b"/>
          <a:lstStyle>
            <a:lvl1pPr algn="l">
              <a:defRPr sz="1200"/>
            </a:lvl1pPr>
          </a:lstStyle>
          <a:p>
            <a:endParaRPr lang="hr-HR"/>
          </a:p>
        </p:txBody>
      </p:sp>
      <p:sp>
        <p:nvSpPr>
          <p:cNvPr id="7" name="Rezervirano mjesto broja slajda 6"/>
          <p:cNvSpPr>
            <a:spLocks noGrp="1"/>
          </p:cNvSpPr>
          <p:nvPr>
            <p:ph type="sldNum" sz="quarter" idx="5"/>
          </p:nvPr>
        </p:nvSpPr>
        <p:spPr>
          <a:xfrm>
            <a:off x="3850443" y="9430091"/>
            <a:ext cx="2945659" cy="498134"/>
          </a:xfrm>
          <a:prstGeom prst="rect">
            <a:avLst/>
          </a:prstGeom>
        </p:spPr>
        <p:txBody>
          <a:bodyPr vert="horz" lIns="91440" tIns="45720" rIns="91440" bIns="45720" rtlCol="0" anchor="b"/>
          <a:lstStyle>
            <a:lvl1pPr algn="r">
              <a:defRPr sz="1200"/>
            </a:lvl1pPr>
          </a:lstStyle>
          <a:p>
            <a:fld id="{93930312-7294-4395-95E1-BFCB8F037235}" type="slidenum">
              <a:rPr lang="hr-HR" smtClean="0"/>
              <a:pPr/>
              <a:t>‹#›</a:t>
            </a:fld>
            <a:endParaRPr lang="hr-HR"/>
          </a:p>
        </p:txBody>
      </p:sp>
    </p:spTree>
    <p:extLst>
      <p:ext uri="{BB962C8B-B14F-4D97-AF65-F5344CB8AC3E}">
        <p14:creationId xmlns:p14="http://schemas.microsoft.com/office/powerpoint/2010/main" val="6571049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 Id="rId4" Type="http://schemas.openxmlformats.org/officeDocument/2006/relationships/image" Target="../media/image4.jpe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 Id="rId4" Type="http://schemas.openxmlformats.org/officeDocument/2006/relationships/image" Target="../media/image4.jpe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 Id="rId4" Type="http://schemas.openxmlformats.org/officeDocument/2006/relationships/image" Target="../media/image4.jpe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 Id="rId4" Type="http://schemas.openxmlformats.org/officeDocument/2006/relationships/image" Target="../media/image4.jpe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 Id="rId4" Type="http://schemas.openxmlformats.org/officeDocument/2006/relationships/image" Target="../media/image4.jpe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 Id="rId4" Type="http://schemas.openxmlformats.org/officeDocument/2006/relationships/image" Target="../media/image4.jpe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 Id="rId4" Type="http://schemas.openxmlformats.org/officeDocument/2006/relationships/image" Target="../media/image4.jpe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 Id="rId4" Type="http://schemas.openxmlformats.org/officeDocument/2006/relationships/image" Target="../media/image4.jpe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 Id="rId4" Type="http://schemas.openxmlformats.org/officeDocument/2006/relationships/image" Target="../media/image4.jpe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 Id="rId4" Type="http://schemas.openxmlformats.org/officeDocument/2006/relationships/image" Target="../media/image4.jpe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slaj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6712"/>
            <a:ext cx="7848600" cy="2462113"/>
          </a:xfrm>
        </p:spPr>
        <p:txBody>
          <a:bodyPr anchor="ctr">
            <a:noAutofit/>
          </a:bodyPr>
          <a:lstStyle>
            <a:lvl1pPr algn="ctr">
              <a:defRPr sz="5400" cap="all" baseline="0">
                <a:solidFill>
                  <a:srgbClr val="002060"/>
                </a:solidFill>
              </a:defRPr>
            </a:lvl1pPr>
          </a:lstStyle>
          <a:p>
            <a:r>
              <a:rPr lang="en-US"/>
              <a:t>Click to edit Master title style</a:t>
            </a:r>
            <a:endParaRPr lang="en-US" dirty="0"/>
          </a:p>
        </p:txBody>
      </p:sp>
      <p:sp>
        <p:nvSpPr>
          <p:cNvPr id="3" name="Subtitle 2"/>
          <p:cNvSpPr>
            <a:spLocks noGrp="1"/>
          </p:cNvSpPr>
          <p:nvPr>
            <p:ph type="subTitle" idx="1"/>
          </p:nvPr>
        </p:nvSpPr>
        <p:spPr>
          <a:xfrm>
            <a:off x="685800" y="3505200"/>
            <a:ext cx="7846640" cy="2732112"/>
          </a:xfrm>
        </p:spPr>
        <p:txBody>
          <a:bodyPr/>
          <a:lstStyle>
            <a:lvl1pPr marL="0" indent="0" algn="l">
              <a:buNone/>
              <a:defRPr>
                <a:solidFill>
                  <a:srgbClr val="00206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2E57653-3E58-4892-A7ED-712530ACC680}" type="slidenum">
              <a:rPr lang="en-US" smtClean="0"/>
              <a:pPr/>
              <a:t>‹#›</a:t>
            </a:fld>
            <a:endParaRPr lang="en-US" dirty="0"/>
          </a:p>
        </p:txBody>
      </p:sp>
      <p:pic>
        <p:nvPicPr>
          <p:cNvPr id="4" name="Slika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950888" y="6521440"/>
            <a:ext cx="1414774" cy="327212"/>
          </a:xfrm>
          <a:prstGeom prst="rect">
            <a:avLst/>
          </a:prstGeom>
        </p:spPr>
      </p:pic>
      <p:pic>
        <p:nvPicPr>
          <p:cNvPr id="10" name="Slika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 y="6108366"/>
            <a:ext cx="827584" cy="749634"/>
          </a:xfrm>
          <a:prstGeom prst="rect">
            <a:avLst/>
          </a:prstGeom>
        </p:spPr>
      </p:pic>
      <p:pic>
        <p:nvPicPr>
          <p:cNvPr id="11" name="Slika 10"/>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884368" y="6357169"/>
            <a:ext cx="1237036" cy="491484"/>
          </a:xfrm>
          <a:prstGeom prst="rect">
            <a:avLst/>
          </a:prstGeom>
        </p:spPr>
      </p:pic>
    </p:spTree>
    <p:extLst>
      <p:ext uri="{BB962C8B-B14F-4D97-AF65-F5344CB8AC3E}">
        <p14:creationId xmlns:p14="http://schemas.microsoft.com/office/powerpoint/2010/main" val="1189870404"/>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 okomiti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2060"/>
                </a:solidFill>
              </a:defRPr>
            </a:lvl1pPr>
          </a:lstStyle>
          <a:p>
            <a:r>
              <a:rPr lang="en-US"/>
              <a:t>Click to edit Master title style</a:t>
            </a:r>
          </a:p>
        </p:txBody>
      </p:sp>
      <p:sp>
        <p:nvSpPr>
          <p:cNvPr id="3" name="Vertical Text Placeholder 2"/>
          <p:cNvSpPr>
            <a:spLocks noGrp="1"/>
          </p:cNvSpPr>
          <p:nvPr>
            <p:ph type="body" orient="vert" idx="1"/>
          </p:nvPr>
        </p:nvSpPr>
        <p:spPr>
          <a:xfrm rot="10800000">
            <a:off x="457200" y="1600200"/>
            <a:ext cx="8229600" cy="4636008"/>
          </a:xfrm>
        </p:spPr>
        <p:txBody>
          <a:bodyPr vert="eaVert"/>
          <a:lstStyle>
            <a:lvl1pPr>
              <a:defRPr>
                <a:solidFill>
                  <a:srgbClr val="002060"/>
                </a:solidFill>
              </a:defRPr>
            </a:lvl1pPr>
            <a:lvl2pPr>
              <a:defRPr>
                <a:solidFill>
                  <a:srgbClr val="002060"/>
                </a:solidFill>
              </a:defRPr>
            </a:lvl2pPr>
            <a:lvl3pPr>
              <a:defRPr>
                <a:solidFill>
                  <a:srgbClr val="002060"/>
                </a:solidFill>
              </a:defRPr>
            </a:lvl3pPr>
            <a:lvl4pPr>
              <a:defRPr>
                <a:solidFill>
                  <a:srgbClr val="002060"/>
                </a:solidFill>
              </a:defRPr>
            </a:lvl4pPr>
            <a:lvl5pPr>
              <a:defRPr>
                <a:solidFill>
                  <a:srgbClr val="002060"/>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2E57653-3E58-4892-A7ED-712530ACC680}" type="slidenum">
              <a:rPr lang="en-US" smtClean="0"/>
              <a:pPr/>
              <a:t>‹#›</a:t>
            </a:fld>
            <a:endParaRPr lang="en-US" dirty="0"/>
          </a:p>
        </p:txBody>
      </p:sp>
      <p:pic>
        <p:nvPicPr>
          <p:cNvPr id="9" name="Slika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949314" y="6504552"/>
            <a:ext cx="1414774" cy="327212"/>
          </a:xfrm>
          <a:prstGeom prst="rect">
            <a:avLst/>
          </a:prstGeom>
        </p:spPr>
      </p:pic>
      <p:pic>
        <p:nvPicPr>
          <p:cNvPr id="10" name="Slika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 y="6108366"/>
            <a:ext cx="827584" cy="749634"/>
          </a:xfrm>
          <a:prstGeom prst="rect">
            <a:avLst/>
          </a:prstGeom>
        </p:spPr>
      </p:pic>
      <p:pic>
        <p:nvPicPr>
          <p:cNvPr id="11" name="Slika 10"/>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884368" y="6357169"/>
            <a:ext cx="1237036" cy="491484"/>
          </a:xfrm>
          <a:prstGeom prst="rect">
            <a:avLst/>
          </a:prstGeom>
        </p:spPr>
      </p:pic>
    </p:spTree>
    <p:extLst>
      <p:ext uri="{BB962C8B-B14F-4D97-AF65-F5344CB8AC3E}">
        <p14:creationId xmlns:p14="http://schemas.microsoft.com/office/powerpoint/2010/main" val="2578978916"/>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Okomiti naslov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rot="10800000">
            <a:off x="445305" y="476672"/>
            <a:ext cx="2057400" cy="5759536"/>
          </a:xfrm>
        </p:spPr>
        <p:txBody>
          <a:bodyPr vert="eaVert" anchor="b"/>
          <a:lstStyle>
            <a:lvl1pPr>
              <a:defRPr>
                <a:solidFill>
                  <a:srgbClr val="002060"/>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rot="10800000">
            <a:off x="2699792" y="476672"/>
            <a:ext cx="6019800" cy="5759536"/>
          </a:xfrm>
        </p:spPr>
        <p:txBody>
          <a:bodyPr vert="eaVert"/>
          <a:lstStyle>
            <a:lvl1pPr>
              <a:defRPr>
                <a:solidFill>
                  <a:srgbClr val="002060"/>
                </a:solidFill>
              </a:defRPr>
            </a:lvl1pPr>
            <a:lvl2pPr>
              <a:defRPr>
                <a:solidFill>
                  <a:srgbClr val="002060"/>
                </a:solidFill>
              </a:defRPr>
            </a:lvl2pPr>
            <a:lvl3pPr>
              <a:defRPr>
                <a:solidFill>
                  <a:srgbClr val="002060"/>
                </a:solidFill>
              </a:defRPr>
            </a:lvl3pPr>
            <a:lvl4pPr>
              <a:defRPr>
                <a:solidFill>
                  <a:srgbClr val="002060"/>
                </a:solidFill>
              </a:defRPr>
            </a:lvl4pPr>
            <a:lvl5pPr>
              <a:defRPr>
                <a:solidFill>
                  <a:srgbClr val="002060"/>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2E57653-3E58-4892-A7ED-712530ACC680}" type="slidenum">
              <a:rPr lang="en-US" smtClean="0"/>
              <a:pPr/>
              <a:t>‹#›</a:t>
            </a:fld>
            <a:endParaRPr lang="en-US" dirty="0"/>
          </a:p>
        </p:txBody>
      </p:sp>
      <p:pic>
        <p:nvPicPr>
          <p:cNvPr id="9" name="Slika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949314" y="6504552"/>
            <a:ext cx="1414774" cy="327212"/>
          </a:xfrm>
          <a:prstGeom prst="rect">
            <a:avLst/>
          </a:prstGeom>
        </p:spPr>
      </p:pic>
      <p:pic>
        <p:nvPicPr>
          <p:cNvPr id="10" name="Slika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 y="6108366"/>
            <a:ext cx="827584" cy="749634"/>
          </a:xfrm>
          <a:prstGeom prst="rect">
            <a:avLst/>
          </a:prstGeom>
        </p:spPr>
      </p:pic>
      <p:pic>
        <p:nvPicPr>
          <p:cNvPr id="11" name="Slika 10"/>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884368" y="6357169"/>
            <a:ext cx="1237036" cy="491484"/>
          </a:xfrm>
          <a:prstGeom prst="rect">
            <a:avLst/>
          </a:prstGeom>
        </p:spPr>
      </p:pic>
    </p:spTree>
    <p:extLst>
      <p:ext uri="{BB962C8B-B14F-4D97-AF65-F5344CB8AC3E}">
        <p14:creationId xmlns:p14="http://schemas.microsoft.com/office/powerpoint/2010/main" val="2201788530"/>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2060"/>
                </a:solidFill>
              </a:defRPr>
            </a:lvl1pPr>
          </a:lstStyle>
          <a:p>
            <a:r>
              <a:rPr lang="en-US"/>
              <a:t>Click to edit Master title style</a:t>
            </a:r>
          </a:p>
        </p:txBody>
      </p:sp>
      <p:sp>
        <p:nvSpPr>
          <p:cNvPr id="3" name="Content Placeholder 2"/>
          <p:cNvSpPr>
            <a:spLocks noGrp="1"/>
          </p:cNvSpPr>
          <p:nvPr>
            <p:ph idx="1"/>
          </p:nvPr>
        </p:nvSpPr>
        <p:spPr/>
        <p:txBody>
          <a:bodyPr/>
          <a:lstStyle>
            <a:lvl1pPr>
              <a:defRPr>
                <a:solidFill>
                  <a:srgbClr val="002060"/>
                </a:solidFill>
              </a:defRPr>
            </a:lvl1pPr>
            <a:lvl2pPr>
              <a:defRPr>
                <a:solidFill>
                  <a:srgbClr val="002060"/>
                </a:solidFill>
              </a:defRPr>
            </a:lvl2pPr>
            <a:lvl3pPr>
              <a:defRPr>
                <a:solidFill>
                  <a:srgbClr val="002060"/>
                </a:solidFill>
              </a:defRPr>
            </a:lvl3pPr>
            <a:lvl4pPr>
              <a:defRPr>
                <a:solidFill>
                  <a:srgbClr val="002060"/>
                </a:solidFill>
              </a:defRPr>
            </a:lvl4pPr>
            <a:lvl5pPr>
              <a:defRPr>
                <a:solidFill>
                  <a:srgbClr val="002060"/>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2E57653-3E58-4892-A7ED-712530ACC680}" type="slidenum">
              <a:rPr lang="en-US" smtClean="0"/>
              <a:pPr/>
              <a:t>‹#›</a:t>
            </a:fld>
            <a:endParaRPr lang="en-US" dirty="0"/>
          </a:p>
        </p:txBody>
      </p:sp>
      <p:pic>
        <p:nvPicPr>
          <p:cNvPr id="9" name="Slika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949314" y="6504552"/>
            <a:ext cx="1414774" cy="327212"/>
          </a:xfrm>
          <a:prstGeom prst="rect">
            <a:avLst/>
          </a:prstGeom>
        </p:spPr>
      </p:pic>
      <p:pic>
        <p:nvPicPr>
          <p:cNvPr id="11" name="Slika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 y="6108366"/>
            <a:ext cx="827584" cy="749634"/>
          </a:xfrm>
          <a:prstGeom prst="rect">
            <a:avLst/>
          </a:prstGeom>
        </p:spPr>
      </p:pic>
      <p:pic>
        <p:nvPicPr>
          <p:cNvPr id="12" name="Slika 11"/>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884368" y="6357169"/>
            <a:ext cx="1237036" cy="491484"/>
          </a:xfrm>
          <a:prstGeom prst="rect">
            <a:avLst/>
          </a:prstGeom>
        </p:spPr>
      </p:pic>
    </p:spTree>
    <p:extLst>
      <p:ext uri="{BB962C8B-B14F-4D97-AF65-F5344CB8AC3E}">
        <p14:creationId xmlns:p14="http://schemas.microsoft.com/office/powerpoint/2010/main" val="2332574155"/>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aglavlje odjeljka">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908721"/>
            <a:ext cx="7772400" cy="2448272"/>
          </a:xfrm>
        </p:spPr>
        <p:txBody>
          <a:bodyPr anchor="ctr">
            <a:normAutofit/>
          </a:bodyPr>
          <a:lstStyle>
            <a:lvl1pPr algn="ctr">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722313" y="3573016"/>
            <a:ext cx="7772400" cy="2554035"/>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2E57653-3E58-4892-A7ED-712530ACC680}" type="slidenum">
              <a:rPr lang="en-US" smtClean="0"/>
              <a:pPr/>
              <a:t>‹#›</a:t>
            </a:fld>
            <a:endParaRPr lang="en-US" dirty="0"/>
          </a:p>
        </p:txBody>
      </p:sp>
      <p:pic>
        <p:nvPicPr>
          <p:cNvPr id="9" name="Slika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949314" y="6504552"/>
            <a:ext cx="1414774" cy="327212"/>
          </a:xfrm>
          <a:prstGeom prst="rect">
            <a:avLst/>
          </a:prstGeom>
        </p:spPr>
      </p:pic>
      <p:pic>
        <p:nvPicPr>
          <p:cNvPr id="10" name="Slika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 y="6108366"/>
            <a:ext cx="827584" cy="749634"/>
          </a:xfrm>
          <a:prstGeom prst="rect">
            <a:avLst/>
          </a:prstGeom>
        </p:spPr>
      </p:pic>
      <p:pic>
        <p:nvPicPr>
          <p:cNvPr id="11" name="Slika 10"/>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884368" y="6357169"/>
            <a:ext cx="1237036" cy="491484"/>
          </a:xfrm>
          <a:prstGeom prst="rect">
            <a:avLst/>
          </a:prstGeom>
        </p:spPr>
      </p:pic>
    </p:spTree>
    <p:extLst>
      <p:ext uri="{BB962C8B-B14F-4D97-AF65-F5344CB8AC3E}">
        <p14:creationId xmlns:p14="http://schemas.microsoft.com/office/powerpoint/2010/main" val="2252151642"/>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sadržaj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2060"/>
                </a:solidFill>
              </a:defRPr>
            </a:lvl1pPr>
          </a:lstStyle>
          <a:p>
            <a:r>
              <a:rPr lang="en-US"/>
              <a:t>Click to edit Master title style</a:t>
            </a:r>
          </a:p>
        </p:txBody>
      </p:sp>
      <p:sp>
        <p:nvSpPr>
          <p:cNvPr id="3" name="Content Placeholder 2"/>
          <p:cNvSpPr>
            <a:spLocks noGrp="1"/>
          </p:cNvSpPr>
          <p:nvPr>
            <p:ph sz="half" idx="1"/>
          </p:nvPr>
        </p:nvSpPr>
        <p:spPr>
          <a:xfrm>
            <a:off x="457200" y="1673352"/>
            <a:ext cx="4038600" cy="4718304"/>
          </a:xfrm>
        </p:spPr>
        <p:txBody>
          <a:bodyPr/>
          <a:lstStyle>
            <a:lvl1pPr>
              <a:defRPr sz="2800">
                <a:solidFill>
                  <a:srgbClr val="002060"/>
                </a:solidFill>
              </a:defRPr>
            </a:lvl1pPr>
            <a:lvl2pPr>
              <a:defRPr sz="2400">
                <a:solidFill>
                  <a:srgbClr val="002060"/>
                </a:solidFill>
              </a:defRPr>
            </a:lvl2pPr>
            <a:lvl3pPr>
              <a:defRPr sz="2000">
                <a:solidFill>
                  <a:srgbClr val="002060"/>
                </a:solidFill>
              </a:defRPr>
            </a:lvl3pPr>
            <a:lvl4pPr>
              <a:defRPr sz="1800">
                <a:solidFill>
                  <a:srgbClr val="002060"/>
                </a:solidFill>
              </a:defRPr>
            </a:lvl4pPr>
            <a:lvl5pPr>
              <a:defRPr sz="1800">
                <a:solidFill>
                  <a:srgbClr val="002060"/>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solidFill>
                  <a:srgbClr val="002060"/>
                </a:solidFill>
              </a:defRPr>
            </a:lvl1pPr>
            <a:lvl2pPr>
              <a:defRPr sz="2400">
                <a:solidFill>
                  <a:srgbClr val="002060"/>
                </a:solidFill>
              </a:defRPr>
            </a:lvl2pPr>
            <a:lvl3pPr>
              <a:defRPr sz="2000">
                <a:solidFill>
                  <a:srgbClr val="002060"/>
                </a:solidFill>
              </a:defRPr>
            </a:lvl3pPr>
            <a:lvl4pPr>
              <a:defRPr sz="1800">
                <a:solidFill>
                  <a:srgbClr val="002060"/>
                </a:solidFill>
              </a:defRPr>
            </a:lvl4pPr>
            <a:lvl5pPr>
              <a:defRPr sz="1800">
                <a:solidFill>
                  <a:srgbClr val="002060"/>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2E57653-3E58-4892-A7ED-712530ACC680}" type="slidenum">
              <a:rPr lang="en-US" smtClean="0"/>
              <a:pPr/>
              <a:t>‹#›</a:t>
            </a:fld>
            <a:endParaRPr lang="en-US" dirty="0"/>
          </a:p>
        </p:txBody>
      </p:sp>
      <p:pic>
        <p:nvPicPr>
          <p:cNvPr id="10" name="Slika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949314" y="6504552"/>
            <a:ext cx="1414774" cy="327212"/>
          </a:xfrm>
          <a:prstGeom prst="rect">
            <a:avLst/>
          </a:prstGeom>
        </p:spPr>
      </p:pic>
      <p:pic>
        <p:nvPicPr>
          <p:cNvPr id="11" name="Slika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 y="6108366"/>
            <a:ext cx="827584" cy="749634"/>
          </a:xfrm>
          <a:prstGeom prst="rect">
            <a:avLst/>
          </a:prstGeom>
        </p:spPr>
      </p:pic>
      <p:pic>
        <p:nvPicPr>
          <p:cNvPr id="13" name="Slika 12"/>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884368" y="6357169"/>
            <a:ext cx="1237036" cy="491484"/>
          </a:xfrm>
          <a:prstGeom prst="rect">
            <a:avLst/>
          </a:prstGeom>
        </p:spPr>
      </p:pic>
    </p:spTree>
    <p:extLst>
      <p:ext uri="{BB962C8B-B14F-4D97-AF65-F5344CB8AC3E}">
        <p14:creationId xmlns:p14="http://schemas.microsoft.com/office/powerpoint/2010/main" val="4210239348"/>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Usporedb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2060"/>
                </a:solidFill>
              </a:defRPr>
            </a:lvl1pPr>
          </a:lstStyle>
          <a:p>
            <a:r>
              <a:rPr lang="en-US"/>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rgbClr val="00206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solidFill>
                  <a:srgbClr val="002060"/>
                </a:solidFill>
              </a:defRPr>
            </a:lvl1pPr>
            <a:lvl2pPr>
              <a:defRPr sz="2000">
                <a:solidFill>
                  <a:srgbClr val="002060"/>
                </a:solidFill>
              </a:defRPr>
            </a:lvl2pPr>
            <a:lvl3pPr>
              <a:defRPr sz="1800">
                <a:solidFill>
                  <a:srgbClr val="002060"/>
                </a:solidFill>
              </a:defRPr>
            </a:lvl3pPr>
            <a:lvl4pPr>
              <a:defRPr sz="1600">
                <a:solidFill>
                  <a:srgbClr val="002060"/>
                </a:solidFill>
              </a:defRPr>
            </a:lvl4pPr>
            <a:lvl5pPr>
              <a:defRPr sz="1600">
                <a:solidFill>
                  <a:srgbClr val="002060"/>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rgbClr val="002060"/>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solidFill>
                  <a:srgbClr val="002060"/>
                </a:solidFill>
              </a:defRPr>
            </a:lvl1pPr>
            <a:lvl2pPr>
              <a:defRPr sz="2000">
                <a:solidFill>
                  <a:srgbClr val="002060"/>
                </a:solidFill>
              </a:defRPr>
            </a:lvl2pPr>
            <a:lvl3pPr>
              <a:defRPr sz="1800">
                <a:solidFill>
                  <a:srgbClr val="002060"/>
                </a:solidFill>
              </a:defRPr>
            </a:lvl3pPr>
            <a:lvl4pPr>
              <a:defRPr sz="1600">
                <a:solidFill>
                  <a:srgbClr val="002060"/>
                </a:solidFill>
              </a:defRPr>
            </a:lvl4pPr>
            <a:lvl5pPr>
              <a:defRPr sz="1600">
                <a:solidFill>
                  <a:srgbClr val="002060"/>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2E57653-3E58-4892-A7ED-712530ACC680}" type="slidenum">
              <a:rPr lang="en-US" smtClean="0"/>
              <a:pPr/>
              <a:t>‹#›</a:t>
            </a:fld>
            <a:endParaRPr lang="en-US" dirty="0"/>
          </a:p>
        </p:txBody>
      </p:sp>
      <p:pic>
        <p:nvPicPr>
          <p:cNvPr id="11" name="Slika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949314" y="6504552"/>
            <a:ext cx="1414774" cy="327212"/>
          </a:xfrm>
          <a:prstGeom prst="rect">
            <a:avLst/>
          </a:prstGeom>
        </p:spPr>
      </p:pic>
      <p:pic>
        <p:nvPicPr>
          <p:cNvPr id="13" name="Slika 1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 y="6108366"/>
            <a:ext cx="827584" cy="749634"/>
          </a:xfrm>
          <a:prstGeom prst="rect">
            <a:avLst/>
          </a:prstGeom>
        </p:spPr>
      </p:pic>
      <p:pic>
        <p:nvPicPr>
          <p:cNvPr id="14" name="Slika 1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884368" y="6357169"/>
            <a:ext cx="1237036" cy="491484"/>
          </a:xfrm>
          <a:prstGeom prst="rect">
            <a:avLst/>
          </a:prstGeom>
        </p:spPr>
      </p:pic>
    </p:spTree>
    <p:extLst>
      <p:ext uri="{BB962C8B-B14F-4D97-AF65-F5344CB8AC3E}">
        <p14:creationId xmlns:p14="http://schemas.microsoft.com/office/powerpoint/2010/main" val="1971919138"/>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2060"/>
                </a:solidFill>
              </a:defRPr>
            </a:lvl1pPr>
          </a:lstStyle>
          <a:p>
            <a:r>
              <a:rPr lang="en-US"/>
              <a:t>Click to edit Master title style</a:t>
            </a:r>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2E57653-3E58-4892-A7ED-712530ACC680}" type="slidenum">
              <a:rPr lang="en-US" smtClean="0"/>
              <a:pPr/>
              <a:t>‹#›</a:t>
            </a:fld>
            <a:endParaRPr lang="en-US" dirty="0"/>
          </a:p>
        </p:txBody>
      </p:sp>
      <p:pic>
        <p:nvPicPr>
          <p:cNvPr id="8" name="Slika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949314" y="6504552"/>
            <a:ext cx="1414774" cy="327212"/>
          </a:xfrm>
          <a:prstGeom prst="rect">
            <a:avLst/>
          </a:prstGeom>
        </p:spPr>
      </p:pic>
      <p:pic>
        <p:nvPicPr>
          <p:cNvPr id="9" name="Slika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 y="6108366"/>
            <a:ext cx="827584" cy="749634"/>
          </a:xfrm>
          <a:prstGeom prst="rect">
            <a:avLst/>
          </a:prstGeom>
        </p:spPr>
      </p:pic>
      <p:pic>
        <p:nvPicPr>
          <p:cNvPr id="10" name="Slika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884368" y="6357169"/>
            <a:ext cx="1237036" cy="491484"/>
          </a:xfrm>
          <a:prstGeom prst="rect">
            <a:avLst/>
          </a:prstGeom>
        </p:spPr>
      </p:pic>
    </p:spTree>
    <p:extLst>
      <p:ext uri="{BB962C8B-B14F-4D97-AF65-F5344CB8AC3E}">
        <p14:creationId xmlns:p14="http://schemas.microsoft.com/office/powerpoint/2010/main" val="2472192667"/>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2E57653-3E58-4892-A7ED-712530ACC680}" type="slidenum">
              <a:rPr lang="en-US" smtClean="0"/>
              <a:pPr/>
              <a:t>‹#›</a:t>
            </a:fld>
            <a:endParaRPr lang="en-US" dirty="0"/>
          </a:p>
        </p:txBody>
      </p:sp>
      <p:pic>
        <p:nvPicPr>
          <p:cNvPr id="7" name="Slika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949314" y="6504552"/>
            <a:ext cx="1414774" cy="327212"/>
          </a:xfrm>
          <a:prstGeom prst="rect">
            <a:avLst/>
          </a:prstGeom>
        </p:spPr>
      </p:pic>
      <p:pic>
        <p:nvPicPr>
          <p:cNvPr id="8" name="Slika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 y="6108366"/>
            <a:ext cx="827584" cy="749634"/>
          </a:xfrm>
          <a:prstGeom prst="rect">
            <a:avLst/>
          </a:prstGeom>
        </p:spPr>
      </p:pic>
      <p:pic>
        <p:nvPicPr>
          <p:cNvPr id="9" name="Slika 8"/>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884368" y="6357169"/>
            <a:ext cx="1237036" cy="491484"/>
          </a:xfrm>
          <a:prstGeom prst="rect">
            <a:avLst/>
          </a:prstGeom>
        </p:spPr>
      </p:pic>
    </p:spTree>
    <p:extLst>
      <p:ext uri="{BB962C8B-B14F-4D97-AF65-F5344CB8AC3E}">
        <p14:creationId xmlns:p14="http://schemas.microsoft.com/office/powerpoint/2010/main" val="1584674802"/>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držaj s opisom">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solidFill>
                  <a:srgbClr val="002060"/>
                </a:solidFill>
              </a:defRPr>
            </a:lvl1pPr>
          </a:lstStyle>
          <a:p>
            <a:r>
              <a:rPr lang="en-US"/>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solidFill>
                  <a:srgbClr val="002060"/>
                </a:solidFill>
              </a:defRPr>
            </a:lvl1pPr>
            <a:lvl2pPr>
              <a:defRPr sz="2800">
                <a:solidFill>
                  <a:srgbClr val="002060"/>
                </a:solidFill>
              </a:defRPr>
            </a:lvl2pPr>
            <a:lvl3pPr>
              <a:defRPr sz="2400">
                <a:solidFill>
                  <a:srgbClr val="002060"/>
                </a:solidFill>
              </a:defRPr>
            </a:lvl3pPr>
            <a:lvl4pPr>
              <a:defRPr sz="2000">
                <a:solidFill>
                  <a:srgbClr val="002060"/>
                </a:solidFill>
              </a:defRPr>
            </a:lvl4pPr>
            <a:lvl5pPr>
              <a:defRPr sz="2000">
                <a:solidFill>
                  <a:srgbClr val="002060"/>
                </a:solidFill>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solidFill>
                  <a:srgbClr val="00206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2E57653-3E58-4892-A7ED-712530ACC680}" type="slidenum">
              <a:rPr lang="en-US" smtClean="0"/>
              <a:pPr/>
              <a:t>‹#›</a:t>
            </a:fld>
            <a:endParaRPr lang="en-US" dirty="0"/>
          </a:p>
        </p:txBody>
      </p:sp>
      <p:pic>
        <p:nvPicPr>
          <p:cNvPr id="9" name="Slika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949314" y="6504552"/>
            <a:ext cx="1414774" cy="327212"/>
          </a:xfrm>
          <a:prstGeom prst="rect">
            <a:avLst/>
          </a:prstGeom>
        </p:spPr>
      </p:pic>
      <p:pic>
        <p:nvPicPr>
          <p:cNvPr id="11" name="Slika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 y="6108366"/>
            <a:ext cx="827584" cy="749634"/>
          </a:xfrm>
          <a:prstGeom prst="rect">
            <a:avLst/>
          </a:prstGeom>
        </p:spPr>
      </p:pic>
      <p:pic>
        <p:nvPicPr>
          <p:cNvPr id="12" name="Slika 11"/>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884368" y="6357169"/>
            <a:ext cx="1237036" cy="491484"/>
          </a:xfrm>
          <a:prstGeom prst="rect">
            <a:avLst/>
          </a:prstGeom>
        </p:spPr>
      </p:pic>
    </p:spTree>
    <p:extLst>
      <p:ext uri="{BB962C8B-B14F-4D97-AF65-F5344CB8AC3E}">
        <p14:creationId xmlns:p14="http://schemas.microsoft.com/office/powerpoint/2010/main" val="2912070045"/>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Slika s opisom">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solidFill>
                  <a:srgbClr val="002060"/>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solidFill>
                  <a:srgbClr val="00206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2E57653-3E58-4892-A7ED-712530ACC680}" type="slidenum">
              <a:rPr lang="en-US" smtClean="0"/>
              <a:pPr/>
              <a:t>‹#›</a:t>
            </a:fld>
            <a:endParaRPr lang="en-US" dirty="0"/>
          </a:p>
        </p:txBody>
      </p:sp>
      <p:pic>
        <p:nvPicPr>
          <p:cNvPr id="10" name="Slika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949314" y="6504552"/>
            <a:ext cx="1414774" cy="327212"/>
          </a:xfrm>
          <a:prstGeom prst="rect">
            <a:avLst/>
          </a:prstGeom>
        </p:spPr>
      </p:pic>
      <p:pic>
        <p:nvPicPr>
          <p:cNvPr id="11" name="Slika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884368" y="6357169"/>
            <a:ext cx="1237036" cy="491484"/>
          </a:xfrm>
          <a:prstGeom prst="rect">
            <a:avLst/>
          </a:prstGeom>
        </p:spPr>
      </p:pic>
      <p:pic>
        <p:nvPicPr>
          <p:cNvPr id="12" name="Slika 11"/>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 y="6108366"/>
            <a:ext cx="827584" cy="749634"/>
          </a:xfrm>
          <a:prstGeom prst="rect">
            <a:avLst/>
          </a:prstGeom>
        </p:spPr>
      </p:pic>
    </p:spTree>
    <p:extLst>
      <p:ext uri="{BB962C8B-B14F-4D97-AF65-F5344CB8AC3E}">
        <p14:creationId xmlns:p14="http://schemas.microsoft.com/office/powerpoint/2010/main" val="912484387"/>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hr-HR" dirty="0"/>
              <a:t>Uredite stil naslova matrice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5" name="Footer Placeholder 4"/>
          <p:cNvSpPr>
            <a:spLocks noGrp="1"/>
          </p:cNvSpPr>
          <p:nvPr>
            <p:ph type="ftr" sz="quarter" idx="3"/>
          </p:nvPr>
        </p:nvSpPr>
        <p:spPr>
          <a:xfrm>
            <a:off x="467544" y="18288"/>
            <a:ext cx="7776864" cy="329184"/>
          </a:xfrm>
          <a:prstGeom prst="rect">
            <a:avLst/>
          </a:prstGeom>
        </p:spPr>
        <p:txBody>
          <a:bodyPr vert="horz" lIns="91440" tIns="45720" rIns="91440" bIns="45720" rtlCol="0" anchor="ctr"/>
          <a:lstStyle>
            <a:lvl1pPr algn="l">
              <a:defRPr sz="1200">
                <a:solidFill>
                  <a:srgbClr val="FFFFFF"/>
                </a:solidFill>
              </a:defRPr>
            </a:lvl1pPr>
          </a:lstStyle>
          <a:p>
            <a:endParaRPr lang="en-US" dirty="0"/>
          </a:p>
        </p:txBody>
      </p:sp>
      <p:sp>
        <p:nvSpPr>
          <p:cNvPr id="6" name="Slide Number Placeholder 5"/>
          <p:cNvSpPr>
            <a:spLocks noGrp="1"/>
          </p:cNvSpPr>
          <p:nvPr>
            <p:ph type="sldNum" sz="quarter" idx="4"/>
          </p:nvPr>
        </p:nvSpPr>
        <p:spPr>
          <a:xfrm>
            <a:off x="8316416" y="18288"/>
            <a:ext cx="720080" cy="329184"/>
          </a:xfrm>
          <a:prstGeom prst="rect">
            <a:avLst/>
          </a:prstGeom>
        </p:spPr>
        <p:txBody>
          <a:bodyPr vert="horz" lIns="91440" tIns="45720" rIns="91440" bIns="45720" rtlCol="0" anchor="ctr"/>
          <a:lstStyle>
            <a:lvl1pPr algn="r">
              <a:defRPr sz="1400" b="1">
                <a:solidFill>
                  <a:srgbClr val="FFFFFF"/>
                </a:solidFill>
              </a:defRPr>
            </a:lvl1pPr>
          </a:lstStyle>
          <a:p>
            <a:fld id="{D2E57653-3E58-4892-A7ED-712530ACC680}" type="slidenum">
              <a:rPr lang="en-US" smtClean="0"/>
              <a:pPr/>
              <a:t>‹#›</a:t>
            </a:fld>
            <a:endParaRPr lang="en-US" dirty="0"/>
          </a:p>
        </p:txBody>
      </p:sp>
      <p:sp>
        <p:nvSpPr>
          <p:cNvPr id="8" name="Rezervirano mjesto datuma 3"/>
          <p:cNvSpPr>
            <a:spLocks noGrp="1"/>
          </p:cNvSpPr>
          <p:nvPr>
            <p:ph type="dt" sz="half" idx="2"/>
          </p:nvPr>
        </p:nvSpPr>
        <p:spPr>
          <a:xfrm>
            <a:off x="8100392" y="6492875"/>
            <a:ext cx="1043608" cy="365125"/>
          </a:xfrm>
          <a:prstGeom prst="rect">
            <a:avLst/>
          </a:prstGeom>
        </p:spPr>
        <p:txBody>
          <a:bodyPr vert="horz" lIns="91440" tIns="45720" rIns="91440" bIns="45720" rtlCol="0" anchor="ctr"/>
          <a:lstStyle>
            <a:lvl1pPr algn="ctr">
              <a:defRPr sz="1000" baseline="0">
                <a:solidFill>
                  <a:schemeClr val="tx1">
                    <a:tint val="75000"/>
                  </a:schemeClr>
                </a:solidFill>
              </a:defRPr>
            </a:lvl1pPr>
          </a:lstStyle>
          <a:p>
            <a:fld id="{8B3EE666-E7FC-4792-A216-299238F92772}" type="datetimeFigureOut">
              <a:rPr lang="hr-HR" smtClean="0">
                <a:solidFill>
                  <a:prstClr val="black">
                    <a:tint val="75000"/>
                  </a:prstClr>
                </a:solidFill>
              </a:rPr>
              <a:pPr/>
              <a:t>18.3.2020.</a:t>
            </a:fld>
            <a:endParaRPr lang="hr-HR" dirty="0">
              <a:solidFill>
                <a:prstClr val="black">
                  <a:tint val="75000"/>
                </a:prstClr>
              </a:solidFill>
            </a:endParaRPr>
          </a:p>
        </p:txBody>
      </p:sp>
    </p:spTree>
    <p:extLst>
      <p:ext uri="{BB962C8B-B14F-4D97-AF65-F5344CB8AC3E}">
        <p14:creationId xmlns:p14="http://schemas.microsoft.com/office/powerpoint/2010/main" val="1430229207"/>
      </p:ext>
    </p:extLst>
  </p:cSld>
  <p:clrMap bg1="lt1" tx1="dk1" bg2="lt2" tx2="dk2" accent1="accent1" accent2="accent2" accent3="accent3" accent4="accent4" accent5="accent5" accent6="accent6" hlink="hlink" folHlink="folHlink"/>
  <p:sldLayoutIdLst>
    <p:sldLayoutId id="2147483736" r:id="rId1"/>
    <p:sldLayoutId id="2147483737" r:id="rId2"/>
    <p:sldLayoutId id="2147483738" r:id="rId3"/>
    <p:sldLayoutId id="2147483739" r:id="rId4"/>
    <p:sldLayoutId id="2147483740" r:id="rId5"/>
    <p:sldLayoutId id="2147483741" r:id="rId6"/>
    <p:sldLayoutId id="2147483742" r:id="rId7"/>
    <p:sldLayoutId id="2147483743" r:id="rId8"/>
    <p:sldLayoutId id="2147483744" r:id="rId9"/>
    <p:sldLayoutId id="2147483745" r:id="rId10"/>
    <p:sldLayoutId id="2147483746" r:id="rId11"/>
  </p:sldLayoutIdLst>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1095374"/>
            <a:ext cx="7848600" cy="2343151"/>
          </a:xfrm>
        </p:spPr>
        <p:txBody>
          <a:bodyPr/>
          <a:lstStyle/>
          <a:p>
            <a:br>
              <a:rPr lang="hr-HR" sz="3600" cap="none" dirty="0"/>
            </a:br>
            <a:r>
              <a:rPr lang="hr-HR" sz="3600" b="1" cap="none" dirty="0"/>
              <a:t>RADNI ODNOSI I PLAĆE U UVJETIMA UZROKOVANIM KORONAVIRUSOM</a:t>
            </a:r>
            <a:br>
              <a:rPr lang="hr-HR" sz="3600" b="1" cap="none" dirty="0"/>
            </a:br>
            <a:r>
              <a:rPr lang="hr-HR" sz="3600" b="1" cap="none" dirty="0"/>
              <a:t>(PRAVNI ASPEKTI)</a:t>
            </a:r>
            <a:br>
              <a:rPr lang="hr-HR" sz="3800" b="1" cap="none" dirty="0"/>
            </a:br>
            <a:br>
              <a:rPr lang="hr-HR" sz="4000" b="1" cap="none" dirty="0"/>
            </a:br>
            <a:endParaRPr lang="hr-HR" sz="3800" b="1" dirty="0"/>
          </a:p>
        </p:txBody>
      </p:sp>
      <p:sp>
        <p:nvSpPr>
          <p:cNvPr id="2051" name="Rectangle 3"/>
          <p:cNvSpPr>
            <a:spLocks noGrp="1" noChangeArrowheads="1"/>
          </p:cNvSpPr>
          <p:nvPr>
            <p:ph type="subTitle" idx="1"/>
          </p:nvPr>
        </p:nvSpPr>
        <p:spPr>
          <a:xfrm>
            <a:off x="685800" y="5013176"/>
            <a:ext cx="7846640" cy="1224136"/>
          </a:xfrm>
        </p:spPr>
        <p:txBody>
          <a:bodyPr>
            <a:normAutofit/>
          </a:bodyPr>
          <a:lstStyle/>
          <a:p>
            <a:pPr algn="ctr"/>
            <a:r>
              <a:rPr lang="hr-HR" i="1" dirty="0"/>
              <a:t>Pripremio: Darko Terek, odvjetnik</a:t>
            </a:r>
          </a:p>
          <a:p>
            <a:pPr algn="ctr"/>
            <a:r>
              <a:rPr lang="hr-HR" i="1" dirty="0"/>
              <a:t>Zagreb, 17. ožujka 2020.</a:t>
            </a:r>
            <a:endParaRPr lang="hr-HR" dirty="0"/>
          </a:p>
          <a:p>
            <a:pPr algn="ctr"/>
            <a:endParaRPr lang="hr-HR" i="1" dirty="0">
              <a:solidFill>
                <a:srgbClr val="404040"/>
              </a:solidFill>
            </a:endParaRPr>
          </a:p>
          <a:p>
            <a:pPr algn="ctr"/>
            <a:endParaRPr lang="hr-HR" i="1" dirty="0">
              <a:solidFill>
                <a:srgbClr val="404040"/>
              </a:solidFill>
            </a:endParaRPr>
          </a:p>
        </p:txBody>
      </p:sp>
    </p:spTree>
    <p:extLst>
      <p:ext uri="{BB962C8B-B14F-4D97-AF65-F5344CB8AC3E}">
        <p14:creationId xmlns:p14="http://schemas.microsoft.com/office/powerpoint/2010/main" val="1628108614"/>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2401" y="584200"/>
            <a:ext cx="8229600" cy="914400"/>
          </a:xfrm>
        </p:spPr>
        <p:txBody>
          <a:bodyPr>
            <a:noAutofit/>
          </a:bodyPr>
          <a:lstStyle/>
          <a:p>
            <a:pPr algn="just"/>
            <a:r>
              <a:rPr lang="hr-HR" sz="3600" b="1" dirty="0"/>
              <a:t>UPUĆIVANJE RADNIKA NA RAD KOD KUĆE</a:t>
            </a:r>
          </a:p>
        </p:txBody>
      </p:sp>
      <p:sp>
        <p:nvSpPr>
          <p:cNvPr id="3" name="Content Placeholder 2"/>
          <p:cNvSpPr>
            <a:spLocks noGrp="1"/>
          </p:cNvSpPr>
          <p:nvPr>
            <p:ph idx="1"/>
          </p:nvPr>
        </p:nvSpPr>
        <p:spPr>
          <a:xfrm>
            <a:off x="457200" y="1778466"/>
            <a:ext cx="8229600" cy="4698534"/>
          </a:xfrm>
        </p:spPr>
        <p:txBody>
          <a:bodyPr>
            <a:normAutofit/>
          </a:bodyPr>
          <a:lstStyle/>
          <a:p>
            <a:pPr algn="just">
              <a:spcBef>
                <a:spcPts val="0"/>
              </a:spcBef>
            </a:pPr>
            <a:r>
              <a:rPr lang="hr-HR" sz="2800" dirty="0"/>
              <a:t>Za ovu mjeru zainteresirani su mnogi poslodavci, a i radnici, i to u slučajevima kad se rad može obavljati u kući ili stanu radnika</a:t>
            </a:r>
          </a:p>
          <a:p>
            <a:pPr algn="just">
              <a:spcBef>
                <a:spcPts val="0"/>
              </a:spcBef>
            </a:pPr>
            <a:r>
              <a:rPr lang="hr-HR" sz="2800" dirty="0"/>
              <a:t>Na taj se način radnici štite od moguće zaraze u kontaktima s drugim osobama (na poslu, u javnom prijevozu i sl.)</a:t>
            </a:r>
          </a:p>
          <a:p>
            <a:pPr algn="just">
              <a:spcBef>
                <a:spcPts val="0"/>
              </a:spcBef>
            </a:pPr>
            <a:endParaRPr lang="hr-HR" sz="2800" dirty="0"/>
          </a:p>
          <a:p>
            <a:pPr marL="0" indent="0">
              <a:buNone/>
            </a:pPr>
            <a:endParaRPr lang="hr-HR" dirty="0"/>
          </a:p>
        </p:txBody>
      </p:sp>
    </p:spTree>
    <p:extLst>
      <p:ext uri="{BB962C8B-B14F-4D97-AF65-F5344CB8AC3E}">
        <p14:creationId xmlns:p14="http://schemas.microsoft.com/office/powerpoint/2010/main" val="3642137265"/>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4E90CBFA-0542-47A6-8646-1472C8DC8775}"/>
              </a:ext>
            </a:extLst>
          </p:cNvPr>
          <p:cNvSpPr>
            <a:spLocks noGrp="1"/>
          </p:cNvSpPr>
          <p:nvPr>
            <p:ph type="title"/>
          </p:nvPr>
        </p:nvSpPr>
        <p:spPr/>
        <p:txBody>
          <a:bodyPr/>
          <a:lstStyle/>
          <a:p>
            <a:r>
              <a:rPr lang="hr-HR" sz="3600" b="1" dirty="0"/>
              <a:t>UPUĆIVANJE RADNIKA NA RAD KOD KUĆE</a:t>
            </a:r>
            <a:endParaRPr lang="hr-HR" b="1" dirty="0"/>
          </a:p>
        </p:txBody>
      </p:sp>
      <p:sp>
        <p:nvSpPr>
          <p:cNvPr id="3" name="Rezervirano mjesto sadržaja 2">
            <a:extLst>
              <a:ext uri="{FF2B5EF4-FFF2-40B4-BE49-F238E27FC236}">
                <a16:creationId xmlns:a16="http://schemas.microsoft.com/office/drawing/2014/main" id="{F524B322-7500-4D8A-A6CB-CBB7D0C876B3}"/>
              </a:ext>
            </a:extLst>
          </p:cNvPr>
          <p:cNvSpPr>
            <a:spLocks noGrp="1"/>
          </p:cNvSpPr>
          <p:nvPr>
            <p:ph idx="1"/>
          </p:nvPr>
        </p:nvSpPr>
        <p:spPr>
          <a:xfrm>
            <a:off x="457200" y="1887522"/>
            <a:ext cx="8229600" cy="4589477"/>
          </a:xfrm>
        </p:spPr>
        <p:txBody>
          <a:bodyPr/>
          <a:lstStyle/>
          <a:p>
            <a:pPr lvl="0" algn="just">
              <a:spcBef>
                <a:spcPts val="0"/>
              </a:spcBef>
              <a:buClr>
                <a:srgbClr val="4F81BD"/>
              </a:buClr>
            </a:pPr>
            <a:r>
              <a:rPr lang="hr-HR" sz="2800" dirty="0"/>
              <a:t>Valja naglasiti da se u ovom slučaju ne radi o ugovoru o radu na izdvojenom mjestu rada iz čl. 17. Zakona o radu, već o mjeri koja će trajati samo za vrijeme izvanrednih okolnosti</a:t>
            </a:r>
          </a:p>
          <a:p>
            <a:pPr lvl="0" algn="just">
              <a:spcBef>
                <a:spcPts val="0"/>
              </a:spcBef>
              <a:buClr>
                <a:srgbClr val="4F81BD"/>
              </a:buClr>
            </a:pPr>
            <a:r>
              <a:rPr lang="hr-HR" sz="2800" dirty="0"/>
              <a:t>Pravno pitanje koje se ovdje postavlja jest mijenja li na ovaj način poslodavac jednostrano ugovor o radu</a:t>
            </a:r>
          </a:p>
          <a:p>
            <a:endParaRPr lang="hr-HR" dirty="0"/>
          </a:p>
        </p:txBody>
      </p:sp>
    </p:spTree>
    <p:extLst>
      <p:ext uri="{BB962C8B-B14F-4D97-AF65-F5344CB8AC3E}">
        <p14:creationId xmlns:p14="http://schemas.microsoft.com/office/powerpoint/2010/main" val="2937162417"/>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C4BDB2D2-C411-447A-B162-E1F0A19CCAEE}"/>
              </a:ext>
            </a:extLst>
          </p:cNvPr>
          <p:cNvSpPr>
            <a:spLocks noGrp="1"/>
          </p:cNvSpPr>
          <p:nvPr>
            <p:ph type="title"/>
          </p:nvPr>
        </p:nvSpPr>
        <p:spPr/>
        <p:txBody>
          <a:bodyPr/>
          <a:lstStyle/>
          <a:p>
            <a:r>
              <a:rPr lang="hr-HR" sz="3600" b="1" dirty="0"/>
              <a:t>UPUĆIVANJE RADNIKA NA RAD KOD KUĆE</a:t>
            </a:r>
            <a:endParaRPr lang="hr-HR" b="1" dirty="0"/>
          </a:p>
        </p:txBody>
      </p:sp>
      <p:sp>
        <p:nvSpPr>
          <p:cNvPr id="3" name="Rezervirano mjesto sadržaja 2">
            <a:extLst>
              <a:ext uri="{FF2B5EF4-FFF2-40B4-BE49-F238E27FC236}">
                <a16:creationId xmlns:a16="http://schemas.microsoft.com/office/drawing/2014/main" id="{24238529-05B1-43C0-955A-D97A69C50E6A}"/>
              </a:ext>
            </a:extLst>
          </p:cNvPr>
          <p:cNvSpPr>
            <a:spLocks noGrp="1"/>
          </p:cNvSpPr>
          <p:nvPr>
            <p:ph idx="1"/>
          </p:nvPr>
        </p:nvSpPr>
        <p:spPr/>
        <p:txBody>
          <a:bodyPr>
            <a:normAutofit/>
          </a:bodyPr>
          <a:lstStyle/>
          <a:p>
            <a:pPr lvl="0" algn="just">
              <a:spcBef>
                <a:spcPts val="0"/>
              </a:spcBef>
              <a:buClr>
                <a:srgbClr val="4F81BD"/>
              </a:buClr>
            </a:pPr>
            <a:r>
              <a:rPr lang="hr-HR" sz="2800" dirty="0"/>
              <a:t>Naime, po čl. 15. Zakona o radu ugovor o radu kao </a:t>
            </a:r>
            <a:r>
              <a:rPr lang="hr-HR" sz="2800" dirty="0" err="1"/>
              <a:t>dvostranoobvezni</a:t>
            </a:r>
            <a:r>
              <a:rPr lang="hr-HR" sz="2800" dirty="0"/>
              <a:t> pravni posao sadrži  i podatak o mjestu rada, pa ako je kao mjesto rada navedeno sjedište ili poslovne prostorije poslodavca onda se mjesto rada ne bi moglo mijenjati samo odlukom poslodavca</a:t>
            </a:r>
          </a:p>
          <a:p>
            <a:pPr lvl="0" algn="just">
              <a:spcBef>
                <a:spcPts val="0"/>
              </a:spcBef>
              <a:buClr>
                <a:srgbClr val="4F81BD"/>
              </a:buClr>
            </a:pPr>
            <a:r>
              <a:rPr lang="hr-HR" sz="2800" dirty="0"/>
              <a:t>Ne bi imalo smisla samo zbog promjene mjesta rada sklapati anekse ugovora o radu</a:t>
            </a:r>
          </a:p>
          <a:p>
            <a:pPr marL="0" lvl="0" indent="0" algn="just">
              <a:spcBef>
                <a:spcPts val="0"/>
              </a:spcBef>
              <a:buClr>
                <a:srgbClr val="4F81BD"/>
              </a:buClr>
              <a:buNone/>
            </a:pPr>
            <a:endParaRPr lang="hr-HR" sz="2800" dirty="0"/>
          </a:p>
          <a:p>
            <a:endParaRPr lang="hr-HR" dirty="0"/>
          </a:p>
        </p:txBody>
      </p:sp>
    </p:spTree>
    <p:extLst>
      <p:ext uri="{BB962C8B-B14F-4D97-AF65-F5344CB8AC3E}">
        <p14:creationId xmlns:p14="http://schemas.microsoft.com/office/powerpoint/2010/main" val="1531184695"/>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11AA2403-20C9-447B-A57B-F1BC912F5EB1}"/>
              </a:ext>
            </a:extLst>
          </p:cNvPr>
          <p:cNvSpPr>
            <a:spLocks noGrp="1"/>
          </p:cNvSpPr>
          <p:nvPr>
            <p:ph type="title"/>
          </p:nvPr>
        </p:nvSpPr>
        <p:spPr/>
        <p:txBody>
          <a:bodyPr/>
          <a:lstStyle/>
          <a:p>
            <a:r>
              <a:rPr lang="hr-HR" sz="3600" b="1" dirty="0"/>
              <a:t>UPUĆIVANJE RADNIKA NA RAD KOD KUĆE</a:t>
            </a:r>
            <a:endParaRPr lang="hr-HR" b="1" dirty="0"/>
          </a:p>
        </p:txBody>
      </p:sp>
      <p:sp>
        <p:nvSpPr>
          <p:cNvPr id="3" name="Rezervirano mjesto sadržaja 2">
            <a:extLst>
              <a:ext uri="{FF2B5EF4-FFF2-40B4-BE49-F238E27FC236}">
                <a16:creationId xmlns:a16="http://schemas.microsoft.com/office/drawing/2014/main" id="{4084295F-0616-4C0D-BF8A-5E466FA16F9D}"/>
              </a:ext>
            </a:extLst>
          </p:cNvPr>
          <p:cNvSpPr>
            <a:spLocks noGrp="1"/>
          </p:cNvSpPr>
          <p:nvPr>
            <p:ph idx="1"/>
          </p:nvPr>
        </p:nvSpPr>
        <p:spPr>
          <a:xfrm>
            <a:off x="457200" y="2013358"/>
            <a:ext cx="8229600" cy="4463641"/>
          </a:xfrm>
        </p:spPr>
        <p:txBody>
          <a:bodyPr>
            <a:normAutofit/>
          </a:bodyPr>
          <a:lstStyle/>
          <a:p>
            <a:pPr algn="just"/>
            <a:r>
              <a:rPr lang="hr-HR" sz="2800" dirty="0"/>
              <a:t>Umjesto toga, ovu odredbu ugovora o radu treba proglasiti prirodnim ili nuzgrednim sastojkom ugovora o radu (</a:t>
            </a:r>
            <a:r>
              <a:rPr lang="hr-HR" sz="2800" dirty="0" err="1"/>
              <a:t>naturalia</a:t>
            </a:r>
            <a:r>
              <a:rPr lang="hr-HR" sz="2800" dirty="0"/>
              <a:t> i </a:t>
            </a:r>
            <a:r>
              <a:rPr lang="hr-HR" sz="2800" dirty="0" err="1"/>
              <a:t>accidentalia</a:t>
            </a:r>
            <a:r>
              <a:rPr lang="hr-HR" sz="2800" dirty="0"/>
              <a:t> </a:t>
            </a:r>
            <a:r>
              <a:rPr lang="hr-HR" sz="2800" dirty="0" err="1"/>
              <a:t>negotii</a:t>
            </a:r>
            <a:r>
              <a:rPr lang="hr-HR" sz="2800" dirty="0"/>
              <a:t>) podrazumijevajući da je to u ovim uvjetima volja obiju ugovornih strana</a:t>
            </a:r>
          </a:p>
          <a:p>
            <a:pPr algn="just"/>
            <a:r>
              <a:rPr lang="hr-HR" sz="2800" dirty="0"/>
              <a:t>I neke države u okruženju su ovo pitanje riješile na isti način, odlukom poslodavca</a:t>
            </a:r>
          </a:p>
          <a:p>
            <a:pPr marL="0" indent="0" algn="just">
              <a:buNone/>
            </a:pPr>
            <a:endParaRPr lang="hr-HR" sz="2800" dirty="0"/>
          </a:p>
        </p:txBody>
      </p:sp>
    </p:spTree>
    <p:extLst>
      <p:ext uri="{BB962C8B-B14F-4D97-AF65-F5344CB8AC3E}">
        <p14:creationId xmlns:p14="http://schemas.microsoft.com/office/powerpoint/2010/main" val="1367638137"/>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B9D78086-1B90-41ED-A8E1-C238F8786777}"/>
              </a:ext>
            </a:extLst>
          </p:cNvPr>
          <p:cNvSpPr>
            <a:spLocks noGrp="1"/>
          </p:cNvSpPr>
          <p:nvPr>
            <p:ph type="title"/>
          </p:nvPr>
        </p:nvSpPr>
        <p:spPr/>
        <p:txBody>
          <a:bodyPr>
            <a:normAutofit fontScale="90000"/>
          </a:bodyPr>
          <a:lstStyle/>
          <a:p>
            <a:r>
              <a:rPr lang="hr-HR" b="1" dirty="0"/>
              <a:t>SMANJIVANJE TRAJANJA REDOVITOG RADNOG DANA ILI TJEDNA</a:t>
            </a:r>
          </a:p>
        </p:txBody>
      </p:sp>
      <p:sp>
        <p:nvSpPr>
          <p:cNvPr id="3" name="Rezervirano mjesto sadržaja 2">
            <a:extLst>
              <a:ext uri="{FF2B5EF4-FFF2-40B4-BE49-F238E27FC236}">
                <a16:creationId xmlns:a16="http://schemas.microsoft.com/office/drawing/2014/main" id="{CF4E8FAE-FA73-4F45-A5FA-A8AF5D843A13}"/>
              </a:ext>
            </a:extLst>
          </p:cNvPr>
          <p:cNvSpPr>
            <a:spLocks noGrp="1"/>
          </p:cNvSpPr>
          <p:nvPr>
            <p:ph idx="1"/>
          </p:nvPr>
        </p:nvSpPr>
        <p:spPr>
          <a:xfrm>
            <a:off x="457200" y="1744910"/>
            <a:ext cx="8229600" cy="4732090"/>
          </a:xfrm>
        </p:spPr>
        <p:txBody>
          <a:bodyPr>
            <a:noAutofit/>
          </a:bodyPr>
          <a:lstStyle/>
          <a:p>
            <a:pPr algn="just"/>
            <a:r>
              <a:rPr lang="hr-HR" sz="2800" dirty="0"/>
              <a:t>Poslodavci koji zadržavaju samo dio poslovnih aktivnosti, a žele zadržati sve svoje radnike, mogu predložiti smanjenje trajanja redovitog radnog dana ili tjedna, tj. mogu predložiti da se puno radno vrijeme od 40 sati tjedno smanji na nepuno radno vrijeme</a:t>
            </a:r>
          </a:p>
          <a:p>
            <a:pPr algn="just"/>
            <a:r>
              <a:rPr lang="hr-HR" sz="2800" dirty="0"/>
              <a:t>Budući da se ovdje radi o tzv. </a:t>
            </a:r>
            <a:r>
              <a:rPr lang="hr-HR" sz="2800" dirty="0" err="1"/>
              <a:t>essentialia</a:t>
            </a:r>
            <a:r>
              <a:rPr lang="hr-HR" sz="2800" dirty="0"/>
              <a:t> </a:t>
            </a:r>
            <a:r>
              <a:rPr lang="hr-HR" sz="2800" dirty="0" err="1"/>
              <a:t>negotii</a:t>
            </a:r>
            <a:r>
              <a:rPr lang="hr-HR" sz="2800" dirty="0"/>
              <a:t>, bitnom sastojku ugovora o radu koji traži i prijavu kod nadležnog osiguranja, u ovom slučaju nije moguća jednostrana odluka poslodavca, već se mora sklopiti aneks ugovora o radu kojega trebaju potpisati obje ugovorne strane</a:t>
            </a:r>
          </a:p>
        </p:txBody>
      </p:sp>
    </p:spTree>
    <p:extLst>
      <p:ext uri="{BB962C8B-B14F-4D97-AF65-F5344CB8AC3E}">
        <p14:creationId xmlns:p14="http://schemas.microsoft.com/office/powerpoint/2010/main" val="4265853711"/>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56FB2F7D-DD94-4D92-83D4-FBEE54E8C3EA}"/>
              </a:ext>
            </a:extLst>
          </p:cNvPr>
          <p:cNvSpPr>
            <a:spLocks noGrp="1"/>
          </p:cNvSpPr>
          <p:nvPr>
            <p:ph type="title"/>
          </p:nvPr>
        </p:nvSpPr>
        <p:spPr/>
        <p:txBody>
          <a:bodyPr>
            <a:noAutofit/>
          </a:bodyPr>
          <a:lstStyle/>
          <a:p>
            <a:r>
              <a:rPr lang="hr-HR" sz="3600" b="1" dirty="0"/>
              <a:t>SMANJIVANJE TRAJANJA REDOVITOG RADNOG DANA ILI TJEDNA</a:t>
            </a:r>
          </a:p>
        </p:txBody>
      </p:sp>
      <p:sp>
        <p:nvSpPr>
          <p:cNvPr id="3" name="Rezervirano mjesto sadržaja 2">
            <a:extLst>
              <a:ext uri="{FF2B5EF4-FFF2-40B4-BE49-F238E27FC236}">
                <a16:creationId xmlns:a16="http://schemas.microsoft.com/office/drawing/2014/main" id="{8B127371-49AE-4E1B-BAC2-1A5A05ED549C}"/>
              </a:ext>
            </a:extLst>
          </p:cNvPr>
          <p:cNvSpPr>
            <a:spLocks noGrp="1"/>
          </p:cNvSpPr>
          <p:nvPr>
            <p:ph idx="1"/>
          </p:nvPr>
        </p:nvSpPr>
        <p:spPr>
          <a:xfrm>
            <a:off x="457200" y="1963024"/>
            <a:ext cx="8229600" cy="4513976"/>
          </a:xfrm>
        </p:spPr>
        <p:txBody>
          <a:bodyPr>
            <a:normAutofit/>
          </a:bodyPr>
          <a:lstStyle/>
          <a:p>
            <a:pPr algn="just"/>
            <a:endParaRPr lang="hr-HR" sz="2800" dirty="0"/>
          </a:p>
          <a:p>
            <a:pPr algn="just"/>
            <a:r>
              <a:rPr lang="hr-HR" sz="2800" dirty="0"/>
              <a:t>Radnicima koji odbiju sklapanje navedenog aneksa, poslodavac bi mogao otkazati ugovor o radu (otkaz s ponudom izmijenjenog ugovora iz čl. 123. Zakona o radu)</a:t>
            </a:r>
          </a:p>
        </p:txBody>
      </p:sp>
    </p:spTree>
    <p:extLst>
      <p:ext uri="{BB962C8B-B14F-4D97-AF65-F5344CB8AC3E}">
        <p14:creationId xmlns:p14="http://schemas.microsoft.com/office/powerpoint/2010/main" val="58085979"/>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98A76EBA-EC1B-432F-B0F6-9F5093D40FB6}"/>
              </a:ext>
            </a:extLst>
          </p:cNvPr>
          <p:cNvSpPr>
            <a:spLocks noGrp="1"/>
          </p:cNvSpPr>
          <p:nvPr>
            <p:ph type="title"/>
          </p:nvPr>
        </p:nvSpPr>
        <p:spPr/>
        <p:txBody>
          <a:bodyPr/>
          <a:lstStyle/>
          <a:p>
            <a:r>
              <a:rPr lang="hr-HR" b="1" dirty="0"/>
              <a:t>OTKAZIVANJE UGOVORA O RADU</a:t>
            </a:r>
          </a:p>
        </p:txBody>
      </p:sp>
      <p:sp>
        <p:nvSpPr>
          <p:cNvPr id="3" name="Rezervirano mjesto sadržaja 2">
            <a:extLst>
              <a:ext uri="{FF2B5EF4-FFF2-40B4-BE49-F238E27FC236}">
                <a16:creationId xmlns:a16="http://schemas.microsoft.com/office/drawing/2014/main" id="{2D487905-076E-40F2-9D4E-8397F25A83C2}"/>
              </a:ext>
            </a:extLst>
          </p:cNvPr>
          <p:cNvSpPr>
            <a:spLocks noGrp="1"/>
          </p:cNvSpPr>
          <p:nvPr>
            <p:ph idx="1"/>
          </p:nvPr>
        </p:nvSpPr>
        <p:spPr/>
        <p:txBody>
          <a:bodyPr/>
          <a:lstStyle/>
          <a:p>
            <a:pPr algn="just"/>
            <a:r>
              <a:rPr lang="hr-HR" dirty="0"/>
              <a:t>U nekim slučajevima poslodavac će biti prisiljen svim ili nekim svojim radnicima otkazati ugovor o radu</a:t>
            </a:r>
          </a:p>
          <a:p>
            <a:pPr algn="just"/>
            <a:r>
              <a:rPr lang="hr-HR" dirty="0"/>
              <a:t>Radit će se o poslovno uvjetovanim otkazima jer je zbog gospodarskih razloga (nedostatka posla) prestala potreba za obavljanjem određenog posla (čl. 115. st. 1. </a:t>
            </a:r>
            <a:r>
              <a:rPr lang="hr-HR" dirty="0" err="1"/>
              <a:t>podst</a:t>
            </a:r>
            <a:r>
              <a:rPr lang="hr-HR" dirty="0"/>
              <a:t>. 1. Zakona o radu)</a:t>
            </a:r>
          </a:p>
          <a:p>
            <a:pPr algn="just"/>
            <a:r>
              <a:rPr lang="hr-HR" dirty="0"/>
              <a:t>U slučaju ove vrste otkaza radnici imaju pravo na otkazni rok (čl. 122. Zakona o radu), a u nekim slučajevima i na otpremninu (čl. 126. Zakona o radu)</a:t>
            </a:r>
          </a:p>
          <a:p>
            <a:pPr marL="0" indent="0" algn="just">
              <a:buNone/>
            </a:pPr>
            <a:endParaRPr lang="hr-HR" dirty="0"/>
          </a:p>
        </p:txBody>
      </p:sp>
    </p:spTree>
    <p:extLst>
      <p:ext uri="{BB962C8B-B14F-4D97-AF65-F5344CB8AC3E}">
        <p14:creationId xmlns:p14="http://schemas.microsoft.com/office/powerpoint/2010/main" val="1788418032"/>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24057F65-69E3-4EE5-B5AD-3DA129B89B20}"/>
              </a:ext>
            </a:extLst>
          </p:cNvPr>
          <p:cNvSpPr>
            <a:spLocks noGrp="1"/>
          </p:cNvSpPr>
          <p:nvPr>
            <p:ph type="title"/>
          </p:nvPr>
        </p:nvSpPr>
        <p:spPr/>
        <p:txBody>
          <a:bodyPr/>
          <a:lstStyle/>
          <a:p>
            <a:r>
              <a:rPr lang="hr-HR" b="1" dirty="0"/>
              <a:t>PLAĆENI DOPUST</a:t>
            </a:r>
          </a:p>
        </p:txBody>
      </p:sp>
      <p:sp>
        <p:nvSpPr>
          <p:cNvPr id="3" name="Rezervirano mjesto sadržaja 2">
            <a:extLst>
              <a:ext uri="{FF2B5EF4-FFF2-40B4-BE49-F238E27FC236}">
                <a16:creationId xmlns:a16="http://schemas.microsoft.com/office/drawing/2014/main" id="{8B60CE99-2F0F-4577-BA54-F98A882C51E1}"/>
              </a:ext>
            </a:extLst>
          </p:cNvPr>
          <p:cNvSpPr>
            <a:spLocks noGrp="1"/>
          </p:cNvSpPr>
          <p:nvPr>
            <p:ph idx="1"/>
          </p:nvPr>
        </p:nvSpPr>
        <p:spPr>
          <a:xfrm>
            <a:off x="457200" y="1820410"/>
            <a:ext cx="8229600" cy="4656589"/>
          </a:xfrm>
        </p:spPr>
        <p:txBody>
          <a:bodyPr>
            <a:normAutofit/>
          </a:bodyPr>
          <a:lstStyle/>
          <a:p>
            <a:pPr algn="just"/>
            <a:r>
              <a:rPr lang="hr-HR" sz="2800" dirty="0"/>
              <a:t>Plaćeni dopust reguliran je u čl. 86. Zakona o radu kao pravo radnika do sedam radnih dana godišnje za važne osobne potrebe (sklapanje braka, rođenje djeteta, teža bolest ili smrt člana obitelji)</a:t>
            </a:r>
          </a:p>
          <a:p>
            <a:pPr algn="just"/>
            <a:r>
              <a:rPr lang="hr-HR" sz="2800" dirty="0"/>
              <a:t>Međutim, poslodavac može radniku odobriti plaćeni dopust i duže od sedam radnih dana kao i za druge opravdane slučajeve </a:t>
            </a:r>
          </a:p>
        </p:txBody>
      </p:sp>
    </p:spTree>
    <p:extLst>
      <p:ext uri="{BB962C8B-B14F-4D97-AF65-F5344CB8AC3E}">
        <p14:creationId xmlns:p14="http://schemas.microsoft.com/office/powerpoint/2010/main" val="1289008580"/>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5B949BEB-4F54-4444-B01C-00EA192AD981}"/>
              </a:ext>
            </a:extLst>
          </p:cNvPr>
          <p:cNvSpPr>
            <a:spLocks noGrp="1"/>
          </p:cNvSpPr>
          <p:nvPr>
            <p:ph type="title"/>
          </p:nvPr>
        </p:nvSpPr>
        <p:spPr/>
        <p:txBody>
          <a:bodyPr/>
          <a:lstStyle/>
          <a:p>
            <a:r>
              <a:rPr lang="hr-HR" b="1" dirty="0"/>
              <a:t>PLAĆENI DOPUST</a:t>
            </a:r>
          </a:p>
        </p:txBody>
      </p:sp>
      <p:sp>
        <p:nvSpPr>
          <p:cNvPr id="3" name="Rezervirano mjesto sadržaja 2">
            <a:extLst>
              <a:ext uri="{FF2B5EF4-FFF2-40B4-BE49-F238E27FC236}">
                <a16:creationId xmlns:a16="http://schemas.microsoft.com/office/drawing/2014/main" id="{C4EA8093-78C9-4CC0-9EFD-212236C12FF2}"/>
              </a:ext>
            </a:extLst>
          </p:cNvPr>
          <p:cNvSpPr>
            <a:spLocks noGrp="1"/>
          </p:cNvSpPr>
          <p:nvPr>
            <p:ph idx="1"/>
          </p:nvPr>
        </p:nvSpPr>
        <p:spPr>
          <a:xfrm>
            <a:off x="457200" y="1795244"/>
            <a:ext cx="8229600" cy="4681756"/>
          </a:xfrm>
        </p:spPr>
        <p:txBody>
          <a:bodyPr>
            <a:normAutofit/>
          </a:bodyPr>
          <a:lstStyle/>
          <a:p>
            <a:pPr algn="just"/>
            <a:r>
              <a:rPr lang="hr-HR" sz="2800" dirty="0"/>
              <a:t>Ova se tvrdnja temelji na čl. 9. Zakona o radu (sloboda ugovaranja) u kojem slučaju poslodavci i radnici mogu ugovoriti uvjete rada koji su za radnika povoljniji od uvjeta utvrđenih Zakonom o radu</a:t>
            </a:r>
          </a:p>
          <a:p>
            <a:pPr algn="just"/>
            <a:r>
              <a:rPr lang="hr-HR" sz="2800" dirty="0"/>
              <a:t>Dovoljno je da radnik od poslodavca pisanim putem zatraži plaćeni dopust i da poslodavac to odobri pisanom odlukom, pa su time ugovoreni povoljniji uvjeti</a:t>
            </a:r>
          </a:p>
        </p:txBody>
      </p:sp>
    </p:spTree>
    <p:extLst>
      <p:ext uri="{BB962C8B-B14F-4D97-AF65-F5344CB8AC3E}">
        <p14:creationId xmlns:p14="http://schemas.microsoft.com/office/powerpoint/2010/main" val="1783599993"/>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697189B6-9468-48DA-ADC6-57D38522423B}"/>
              </a:ext>
            </a:extLst>
          </p:cNvPr>
          <p:cNvSpPr>
            <a:spLocks noGrp="1"/>
          </p:cNvSpPr>
          <p:nvPr>
            <p:ph type="title"/>
          </p:nvPr>
        </p:nvSpPr>
        <p:spPr/>
        <p:txBody>
          <a:bodyPr/>
          <a:lstStyle/>
          <a:p>
            <a:r>
              <a:rPr lang="hr-HR" b="1" dirty="0"/>
              <a:t>NEPLAĆENI DOPUST</a:t>
            </a:r>
          </a:p>
        </p:txBody>
      </p:sp>
      <p:sp>
        <p:nvSpPr>
          <p:cNvPr id="3" name="Rezervirano mjesto sadržaja 2">
            <a:extLst>
              <a:ext uri="{FF2B5EF4-FFF2-40B4-BE49-F238E27FC236}">
                <a16:creationId xmlns:a16="http://schemas.microsoft.com/office/drawing/2014/main" id="{DA088E6D-8FD0-4394-A0B3-7E2D18D63833}"/>
              </a:ext>
            </a:extLst>
          </p:cNvPr>
          <p:cNvSpPr>
            <a:spLocks noGrp="1"/>
          </p:cNvSpPr>
          <p:nvPr>
            <p:ph idx="1"/>
          </p:nvPr>
        </p:nvSpPr>
        <p:spPr>
          <a:xfrm>
            <a:off x="457200" y="1887522"/>
            <a:ext cx="8229600" cy="4589477"/>
          </a:xfrm>
        </p:spPr>
        <p:txBody>
          <a:bodyPr>
            <a:normAutofit/>
          </a:bodyPr>
          <a:lstStyle/>
          <a:p>
            <a:pPr algn="just"/>
            <a:r>
              <a:rPr lang="hr-HR" sz="2800" dirty="0"/>
              <a:t>Prema čl. 87. Zakona o radu, poslodavac može radniku na njegov zahtjev odobriti neplaćeni dopust</a:t>
            </a:r>
          </a:p>
          <a:p>
            <a:pPr algn="just"/>
            <a:r>
              <a:rPr lang="hr-HR" sz="2800" dirty="0"/>
              <a:t>Za vrijeme neplaćenog dopusta prava i obveze iz radnog odnosa miruju i poslodavac prema radniku nema nikakvih obveza osim vratiti ga na rad</a:t>
            </a:r>
          </a:p>
          <a:p>
            <a:pPr lvl="0" algn="just">
              <a:buClr>
                <a:srgbClr val="4F81BD"/>
              </a:buClr>
            </a:pPr>
            <a:r>
              <a:rPr lang="hr-HR" sz="2800" dirty="0"/>
              <a:t>Neplaćeni dopust radnik bi mogao zahtijevati i u slučaju opasnosti od </a:t>
            </a:r>
            <a:r>
              <a:rPr lang="hr-HR" sz="2800" dirty="0" err="1"/>
              <a:t>koronavirusa</a:t>
            </a:r>
            <a:r>
              <a:rPr lang="hr-HR" sz="2800" dirty="0"/>
              <a:t>, a vraćanje na rad moglo bi uslijediti nakon prestanka rizika</a:t>
            </a:r>
          </a:p>
          <a:p>
            <a:endParaRPr lang="hr-HR" sz="2800" dirty="0"/>
          </a:p>
        </p:txBody>
      </p:sp>
    </p:spTree>
    <p:extLst>
      <p:ext uri="{BB962C8B-B14F-4D97-AF65-F5344CB8AC3E}">
        <p14:creationId xmlns:p14="http://schemas.microsoft.com/office/powerpoint/2010/main" val="2899530955"/>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2401" y="584200"/>
            <a:ext cx="8229600" cy="914400"/>
          </a:xfrm>
        </p:spPr>
        <p:txBody>
          <a:bodyPr>
            <a:noAutofit/>
          </a:bodyPr>
          <a:lstStyle/>
          <a:p>
            <a:pPr algn="just"/>
            <a:r>
              <a:rPr lang="hr-HR" b="1" dirty="0"/>
              <a:t>UVODNE NAPOMENE</a:t>
            </a:r>
          </a:p>
        </p:txBody>
      </p:sp>
      <p:sp>
        <p:nvSpPr>
          <p:cNvPr id="3" name="Content Placeholder 2"/>
          <p:cNvSpPr>
            <a:spLocks noGrp="1"/>
          </p:cNvSpPr>
          <p:nvPr>
            <p:ph idx="1"/>
          </p:nvPr>
        </p:nvSpPr>
        <p:spPr/>
        <p:txBody>
          <a:bodyPr>
            <a:normAutofit lnSpcReduction="10000"/>
          </a:bodyPr>
          <a:lstStyle/>
          <a:p>
            <a:pPr algn="just">
              <a:spcBef>
                <a:spcPts val="0"/>
              </a:spcBef>
            </a:pPr>
            <a:r>
              <a:rPr lang="hr-HR" sz="2600" dirty="0"/>
              <a:t>Nikad se nije dogodilo nešto slično da se u ovako kratkom vremenu izmijenio način života i rada u zemlji i svijetu, nakon što je u vezi sa širenjem </a:t>
            </a:r>
            <a:r>
              <a:rPr lang="hr-HR" sz="2600" dirty="0" err="1"/>
              <a:t>koronavirusa</a:t>
            </a:r>
            <a:r>
              <a:rPr lang="hr-HR" sz="2600" dirty="0"/>
              <a:t> proglašena pandemija, odnosno epidemija</a:t>
            </a:r>
          </a:p>
          <a:p>
            <a:pPr algn="just">
              <a:spcBef>
                <a:spcPts val="0"/>
              </a:spcBef>
            </a:pPr>
            <a:r>
              <a:rPr lang="hr-HR" sz="2600" dirty="0"/>
              <a:t>U takvim uvjetima valja prije svega zaštititi stanovništvo od znatnog proširenja virusa, ali i koliko-toliko organizirati mogućnost poslovanja i rada onih koji su pogođeni mjerama koje u interesu zdravlja svih nas propisuju i provode nadležna državna tijela</a:t>
            </a:r>
          </a:p>
          <a:p>
            <a:pPr algn="just">
              <a:spcBef>
                <a:spcPts val="0"/>
              </a:spcBef>
            </a:pPr>
            <a:r>
              <a:rPr lang="hr-HR" sz="2600" dirty="0"/>
              <a:t>Cilj je ove prezentacije ukazati poslodavcima na mogućnosti koje im stoje na raspolaganju da bi se sustav rada, radnih odnosa, plaća i naknada, uz mjere koje predlaže Vlada RH, održao koliko je to god moguće</a:t>
            </a:r>
          </a:p>
          <a:p>
            <a:pPr algn="just">
              <a:spcBef>
                <a:spcPts val="0"/>
              </a:spcBef>
            </a:pPr>
            <a:endParaRPr lang="hr-HR" dirty="0"/>
          </a:p>
          <a:p>
            <a:pPr algn="just">
              <a:spcBef>
                <a:spcPts val="0"/>
              </a:spcBef>
            </a:pPr>
            <a:endParaRPr lang="hr-HR" dirty="0"/>
          </a:p>
        </p:txBody>
      </p:sp>
    </p:spTree>
    <p:extLst>
      <p:ext uri="{BB962C8B-B14F-4D97-AF65-F5344CB8AC3E}">
        <p14:creationId xmlns:p14="http://schemas.microsoft.com/office/powerpoint/2010/main" val="602660338"/>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8AAC213F-4E36-4B90-BFAC-5A0E5549B443}"/>
              </a:ext>
            </a:extLst>
          </p:cNvPr>
          <p:cNvSpPr>
            <a:spLocks noGrp="1"/>
          </p:cNvSpPr>
          <p:nvPr>
            <p:ph type="title"/>
          </p:nvPr>
        </p:nvSpPr>
        <p:spPr/>
        <p:txBody>
          <a:bodyPr/>
          <a:lstStyle/>
          <a:p>
            <a:r>
              <a:rPr lang="hr-HR" b="1" dirty="0"/>
              <a:t>PITANJE SAMOIZOLACIJE</a:t>
            </a:r>
          </a:p>
        </p:txBody>
      </p:sp>
      <p:sp>
        <p:nvSpPr>
          <p:cNvPr id="3" name="Rezervirano mjesto sadržaja 2">
            <a:extLst>
              <a:ext uri="{FF2B5EF4-FFF2-40B4-BE49-F238E27FC236}">
                <a16:creationId xmlns:a16="http://schemas.microsoft.com/office/drawing/2014/main" id="{70CEA5F7-C54A-4094-900A-B5D8BBD043DB}"/>
              </a:ext>
            </a:extLst>
          </p:cNvPr>
          <p:cNvSpPr>
            <a:spLocks noGrp="1"/>
          </p:cNvSpPr>
          <p:nvPr>
            <p:ph idx="1"/>
          </p:nvPr>
        </p:nvSpPr>
        <p:spPr>
          <a:xfrm>
            <a:off x="457200" y="1786854"/>
            <a:ext cx="8229600" cy="4690145"/>
          </a:xfrm>
        </p:spPr>
        <p:txBody>
          <a:bodyPr/>
          <a:lstStyle/>
          <a:p>
            <a:pPr algn="just"/>
            <a:r>
              <a:rPr lang="hr-HR" sz="2800" dirty="0"/>
              <a:t>Za vrijeme samoizolacije za koje nije otvoreno bolovanje radnik je u radnom odnosu, ali ne dolazi na rad</a:t>
            </a:r>
          </a:p>
          <a:p>
            <a:pPr algn="just"/>
            <a:r>
              <a:rPr lang="hr-HR" sz="2800" dirty="0"/>
              <a:t>U tom slučaju bi mu se trebali platiti doprinosi na najnižu osnovicu bez neto plaće jer nije radio</a:t>
            </a:r>
          </a:p>
          <a:p>
            <a:pPr algn="just"/>
            <a:r>
              <a:rPr lang="hr-HR" sz="2800" dirty="0"/>
              <a:t>Samoizolacija je posljedica </a:t>
            </a:r>
            <a:r>
              <a:rPr lang="hr-HR" sz="2800" dirty="0" err="1"/>
              <a:t>koronavirusa</a:t>
            </a:r>
            <a:r>
              <a:rPr lang="hr-HR" sz="2800" dirty="0"/>
              <a:t> kao više sile, a u slučaju više sile (vis </a:t>
            </a:r>
            <a:r>
              <a:rPr lang="hr-HR" sz="2800" dirty="0" err="1"/>
              <a:t>maior</a:t>
            </a:r>
            <a:r>
              <a:rPr lang="hr-HR" sz="2800" dirty="0"/>
              <a:t>) nema odgovornosti za štetu</a:t>
            </a:r>
          </a:p>
          <a:p>
            <a:endParaRPr lang="hr-HR" dirty="0"/>
          </a:p>
        </p:txBody>
      </p:sp>
    </p:spTree>
    <p:extLst>
      <p:ext uri="{BB962C8B-B14F-4D97-AF65-F5344CB8AC3E}">
        <p14:creationId xmlns:p14="http://schemas.microsoft.com/office/powerpoint/2010/main" val="376596354"/>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70DEB403-B405-4137-8289-677D2ED0D76A}"/>
              </a:ext>
            </a:extLst>
          </p:cNvPr>
          <p:cNvSpPr>
            <a:spLocks noGrp="1"/>
          </p:cNvSpPr>
          <p:nvPr>
            <p:ph type="title"/>
          </p:nvPr>
        </p:nvSpPr>
        <p:spPr/>
        <p:txBody>
          <a:bodyPr>
            <a:normAutofit/>
          </a:bodyPr>
          <a:lstStyle/>
          <a:p>
            <a:r>
              <a:rPr lang="hr-HR" sz="2800" b="1" dirty="0"/>
              <a:t>ZATVARANJE OBJEKATA ODLUKOM NADLEŽNOG TIJELA</a:t>
            </a:r>
          </a:p>
        </p:txBody>
      </p:sp>
      <p:sp>
        <p:nvSpPr>
          <p:cNvPr id="3" name="Rezervirano mjesto sadržaja 2">
            <a:extLst>
              <a:ext uri="{FF2B5EF4-FFF2-40B4-BE49-F238E27FC236}">
                <a16:creationId xmlns:a16="http://schemas.microsoft.com/office/drawing/2014/main" id="{4702C97C-8B21-4A84-B4BF-282691601C5D}"/>
              </a:ext>
            </a:extLst>
          </p:cNvPr>
          <p:cNvSpPr>
            <a:spLocks noGrp="1"/>
          </p:cNvSpPr>
          <p:nvPr>
            <p:ph idx="1"/>
          </p:nvPr>
        </p:nvSpPr>
        <p:spPr>
          <a:xfrm>
            <a:off x="457200" y="1954634"/>
            <a:ext cx="8229600" cy="4522365"/>
          </a:xfrm>
        </p:spPr>
        <p:txBody>
          <a:bodyPr>
            <a:normAutofit lnSpcReduction="10000"/>
          </a:bodyPr>
          <a:lstStyle/>
          <a:p>
            <a:pPr algn="just"/>
            <a:r>
              <a:rPr lang="hr-HR" sz="2800" dirty="0"/>
              <a:t>Kad se odlukom nadležnih tijela provede najavljeno zatvaranje nekih objekata (ugostiteljskih, trgovačkih, sportskih i ostalih) postavlja se pitanje može li poslodavac u tom slučaju radnicima izvanredno otkazati ugovor o radu</a:t>
            </a:r>
          </a:p>
          <a:p>
            <a:pPr algn="just"/>
            <a:r>
              <a:rPr lang="hr-HR" sz="2800" dirty="0"/>
              <a:t>Analizirajući odredbu čl. 116. Zakona o radu, ispada da bi to bilo moguće. Izvanredni se otkaz može dati zbog osobito teške povrede obveze iz radnog odnosa ili neke druge osobito važne činjenice, kada uz uvažavanje svih okolnosti i interesa obiju ugovornih stranaka, nastavak radnog odnosa nije moguć</a:t>
            </a:r>
          </a:p>
          <a:p>
            <a:pPr algn="just"/>
            <a:endParaRPr lang="hr-HR" dirty="0"/>
          </a:p>
        </p:txBody>
      </p:sp>
    </p:spTree>
    <p:extLst>
      <p:ext uri="{BB962C8B-B14F-4D97-AF65-F5344CB8AC3E}">
        <p14:creationId xmlns:p14="http://schemas.microsoft.com/office/powerpoint/2010/main" val="449252639"/>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70DEB403-B405-4137-8289-677D2ED0D76A}"/>
              </a:ext>
            </a:extLst>
          </p:cNvPr>
          <p:cNvSpPr>
            <a:spLocks noGrp="1"/>
          </p:cNvSpPr>
          <p:nvPr>
            <p:ph type="title"/>
          </p:nvPr>
        </p:nvSpPr>
        <p:spPr/>
        <p:txBody>
          <a:bodyPr>
            <a:normAutofit/>
          </a:bodyPr>
          <a:lstStyle/>
          <a:p>
            <a:r>
              <a:rPr lang="hr-HR" sz="2800" b="1" dirty="0"/>
              <a:t>OBVEZE POSLODAVCA AKO NE REGULIRA PITANJA IZ RADNOG ODNOSA NA NAPRIJED NAVEDENE NAČINE</a:t>
            </a:r>
          </a:p>
        </p:txBody>
      </p:sp>
      <p:sp>
        <p:nvSpPr>
          <p:cNvPr id="3" name="Rezervirano mjesto sadržaja 2">
            <a:extLst>
              <a:ext uri="{FF2B5EF4-FFF2-40B4-BE49-F238E27FC236}">
                <a16:creationId xmlns:a16="http://schemas.microsoft.com/office/drawing/2014/main" id="{4702C97C-8B21-4A84-B4BF-282691601C5D}"/>
              </a:ext>
            </a:extLst>
          </p:cNvPr>
          <p:cNvSpPr>
            <a:spLocks noGrp="1"/>
          </p:cNvSpPr>
          <p:nvPr>
            <p:ph idx="1"/>
          </p:nvPr>
        </p:nvSpPr>
        <p:spPr>
          <a:xfrm>
            <a:off x="457200" y="1954634"/>
            <a:ext cx="8229600" cy="4522365"/>
          </a:xfrm>
        </p:spPr>
        <p:txBody>
          <a:bodyPr/>
          <a:lstStyle/>
          <a:p>
            <a:pPr algn="just"/>
            <a:r>
              <a:rPr lang="hr-HR" sz="2800" dirty="0"/>
              <a:t>Ako poslodavac ne postupi na neki od naprijed navedenih načina, radnik bi po čl. 95. st. 3. Zakona o radu imao pravo na naknadu plaće</a:t>
            </a:r>
          </a:p>
          <a:p>
            <a:pPr algn="just"/>
            <a:r>
              <a:rPr lang="hr-HR" sz="2800" dirty="0"/>
              <a:t>To pravo radnik ima za vrijeme prekida rada do kojega je došlo krivnjom poslodavca ili zbog drugih okolnosti za koje radnik nije odgovoran, a radnik nije odgovoran za opasnost ili oboljenje od </a:t>
            </a:r>
            <a:r>
              <a:rPr lang="hr-HR" sz="2800" dirty="0" err="1"/>
              <a:t>koronavirusa</a:t>
            </a:r>
            <a:endParaRPr lang="hr-HR" sz="2800" dirty="0"/>
          </a:p>
          <a:p>
            <a:pPr algn="just"/>
            <a:endParaRPr lang="hr-HR" dirty="0"/>
          </a:p>
        </p:txBody>
      </p:sp>
    </p:spTree>
    <p:extLst>
      <p:ext uri="{BB962C8B-B14F-4D97-AF65-F5344CB8AC3E}">
        <p14:creationId xmlns:p14="http://schemas.microsoft.com/office/powerpoint/2010/main" val="1971149206"/>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ED2F73-A119-44FC-B806-EE081A1D00CA}"/>
              </a:ext>
            </a:extLst>
          </p:cNvPr>
          <p:cNvSpPr>
            <a:spLocks noGrp="1"/>
          </p:cNvSpPr>
          <p:nvPr>
            <p:ph type="ctrTitle"/>
          </p:nvPr>
        </p:nvSpPr>
        <p:spPr>
          <a:xfrm>
            <a:off x="685800" y="1052736"/>
            <a:ext cx="7848600" cy="3456384"/>
          </a:xfrm>
        </p:spPr>
        <p:txBody>
          <a:bodyPr/>
          <a:lstStyle/>
          <a:p>
            <a:br>
              <a:rPr lang="hr-HR" sz="4000" cap="none" dirty="0"/>
            </a:br>
            <a:br>
              <a:rPr lang="hr-HR" sz="4000" cap="none" dirty="0"/>
            </a:br>
            <a:br>
              <a:rPr lang="hr-HR" sz="4000" cap="none" dirty="0"/>
            </a:br>
            <a:br>
              <a:rPr lang="hr-HR" sz="4000" cap="none" dirty="0"/>
            </a:br>
            <a:r>
              <a:rPr lang="hr-HR" sz="4000" cap="none" dirty="0"/>
              <a:t>RADNO VRIJEME, PLAĆA, NAKNADA PLAĆE I FISKALNE OBVEZE POSLODAVACA U SLUČAJU PODUZIMANJA MJERA</a:t>
            </a:r>
            <a:br>
              <a:rPr lang="hr-HR" sz="4000" cap="none" dirty="0"/>
            </a:br>
            <a:r>
              <a:rPr lang="hr-HR" sz="4000" cap="none" dirty="0"/>
              <a:t>UZROKOVANIH EPIDEMIJOM</a:t>
            </a:r>
            <a:br>
              <a:rPr lang="hr-HR" sz="4000" cap="none" dirty="0"/>
            </a:br>
            <a:br>
              <a:rPr lang="hr-HR" sz="4400" dirty="0"/>
            </a:br>
            <a:br>
              <a:rPr lang="hr-HR" sz="4400" dirty="0"/>
            </a:br>
            <a:br>
              <a:rPr lang="hr-HR" sz="4000" dirty="0"/>
            </a:br>
            <a:endParaRPr lang="hr-HR" sz="4000" dirty="0"/>
          </a:p>
        </p:txBody>
      </p:sp>
      <p:sp>
        <p:nvSpPr>
          <p:cNvPr id="3" name="Subtitle 2">
            <a:extLst>
              <a:ext uri="{FF2B5EF4-FFF2-40B4-BE49-F238E27FC236}">
                <a16:creationId xmlns:a16="http://schemas.microsoft.com/office/drawing/2014/main" id="{26D3EDEA-EE54-4354-BB7D-FB5CF21648DB}"/>
              </a:ext>
            </a:extLst>
          </p:cNvPr>
          <p:cNvSpPr>
            <a:spLocks noGrp="1"/>
          </p:cNvSpPr>
          <p:nvPr>
            <p:ph type="subTitle" idx="1"/>
          </p:nvPr>
        </p:nvSpPr>
        <p:spPr>
          <a:xfrm>
            <a:off x="685800" y="4653136"/>
            <a:ext cx="7846640" cy="1584176"/>
          </a:xfrm>
        </p:spPr>
        <p:txBody>
          <a:bodyPr>
            <a:normAutofit fontScale="92500" lnSpcReduction="10000"/>
          </a:bodyPr>
          <a:lstStyle/>
          <a:p>
            <a:endParaRPr lang="hr-HR" dirty="0"/>
          </a:p>
          <a:p>
            <a:pPr algn="ctr"/>
            <a:r>
              <a:rPr lang="hr-HR" dirty="0"/>
              <a:t>dr. sc. Marija Zuber</a:t>
            </a:r>
          </a:p>
          <a:p>
            <a:pPr algn="ctr"/>
            <a:r>
              <a:rPr lang="hr-HR" dirty="0"/>
              <a:t>savjetnica-urednica, HZ RIF</a:t>
            </a:r>
          </a:p>
          <a:p>
            <a:pPr algn="ctr"/>
            <a:r>
              <a:rPr lang="hr-HR" dirty="0"/>
              <a:t>Zagreb,  18. ožujka 2020.</a:t>
            </a:r>
          </a:p>
        </p:txBody>
      </p:sp>
    </p:spTree>
    <p:extLst>
      <p:ext uri="{BB962C8B-B14F-4D97-AF65-F5344CB8AC3E}">
        <p14:creationId xmlns:p14="http://schemas.microsoft.com/office/powerpoint/2010/main" val="1958479839"/>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184102-14E6-4E51-A036-ED418FFEF686}"/>
              </a:ext>
            </a:extLst>
          </p:cNvPr>
          <p:cNvSpPr>
            <a:spLocks noGrp="1"/>
          </p:cNvSpPr>
          <p:nvPr>
            <p:ph type="title"/>
          </p:nvPr>
        </p:nvSpPr>
        <p:spPr/>
        <p:txBody>
          <a:bodyPr/>
          <a:lstStyle/>
          <a:p>
            <a:r>
              <a:rPr lang="hr-HR" dirty="0"/>
              <a:t>Važeći propisi i najavljene mjere Vlade RH</a:t>
            </a:r>
          </a:p>
        </p:txBody>
      </p:sp>
      <p:sp>
        <p:nvSpPr>
          <p:cNvPr id="3" name="Content Placeholder 2">
            <a:extLst>
              <a:ext uri="{FF2B5EF4-FFF2-40B4-BE49-F238E27FC236}">
                <a16:creationId xmlns:a16="http://schemas.microsoft.com/office/drawing/2014/main" id="{59DB2BAB-3E9B-46E5-9FCD-D5343FEA0698}"/>
              </a:ext>
            </a:extLst>
          </p:cNvPr>
          <p:cNvSpPr>
            <a:spLocks noGrp="1"/>
          </p:cNvSpPr>
          <p:nvPr>
            <p:ph idx="1"/>
          </p:nvPr>
        </p:nvSpPr>
        <p:spPr/>
        <p:txBody>
          <a:bodyPr>
            <a:normAutofit/>
          </a:bodyPr>
          <a:lstStyle/>
          <a:p>
            <a:r>
              <a:rPr lang="hr-HR" dirty="0"/>
              <a:t>Vlada RH je 17. ožujka 2020. donijela Zaključak  o poduzimanju posebnih mjera usmjerenih na olakšavanje fiskalnih obveza poslodavaca, prijedloge izmjena i dopuna 20 zakona i 2 posebne odluke</a:t>
            </a:r>
          </a:p>
          <a:p>
            <a:r>
              <a:rPr lang="hr-HR" dirty="0"/>
              <a:t>Mjere Vlade RH usmjerene su na:</a:t>
            </a:r>
          </a:p>
          <a:p>
            <a:pPr marL="854075" indent="-336550">
              <a:buFont typeface="Wingdings" panose="05000000000000000000" pitchFamily="2" charset="2"/>
              <a:buChar char="ü"/>
            </a:pPr>
            <a:r>
              <a:rPr lang="hr-HR" dirty="0"/>
              <a:t> očuvanje radnih mjesta i zadržavanje radnika</a:t>
            </a:r>
          </a:p>
          <a:p>
            <a:pPr marL="854075" indent="-336550">
              <a:buFont typeface="Wingdings" panose="05000000000000000000" pitchFamily="2" charset="2"/>
              <a:buChar char="ü"/>
            </a:pPr>
            <a:r>
              <a:rPr lang="hr-HR" dirty="0"/>
              <a:t> ublažavanje problema nelikvidnosti</a:t>
            </a:r>
          </a:p>
          <a:p>
            <a:r>
              <a:rPr lang="hr-HR" dirty="0"/>
              <a:t>Predložene izmjene zakonskih prijedloga, prema najavi, Sabor bi trebao usvojiti  19. ožujka 2020.; predviđeno je da propisi stupe na snagu dan nakon objave u Nar. novinama</a:t>
            </a:r>
          </a:p>
          <a:p>
            <a:endParaRPr lang="hr-HR" dirty="0"/>
          </a:p>
        </p:txBody>
      </p:sp>
    </p:spTree>
    <p:extLst>
      <p:ext uri="{BB962C8B-B14F-4D97-AF65-F5344CB8AC3E}">
        <p14:creationId xmlns:p14="http://schemas.microsoft.com/office/powerpoint/2010/main" val="3838180382"/>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352F17-21F0-4118-B6F6-01790D9FC913}"/>
              </a:ext>
            </a:extLst>
          </p:cNvPr>
          <p:cNvSpPr>
            <a:spLocks noGrp="1"/>
          </p:cNvSpPr>
          <p:nvPr>
            <p:ph type="title"/>
          </p:nvPr>
        </p:nvSpPr>
        <p:spPr>
          <a:xfrm>
            <a:off x="457200" y="533400"/>
            <a:ext cx="8229600" cy="735360"/>
          </a:xfrm>
        </p:spPr>
        <p:txBody>
          <a:bodyPr/>
          <a:lstStyle/>
          <a:p>
            <a:pPr algn="ctr"/>
            <a:r>
              <a:rPr lang="hr-HR" dirty="0"/>
              <a:t>Sadržaj</a:t>
            </a:r>
          </a:p>
        </p:txBody>
      </p:sp>
      <p:sp>
        <p:nvSpPr>
          <p:cNvPr id="3" name="Content Placeholder 2">
            <a:extLst>
              <a:ext uri="{FF2B5EF4-FFF2-40B4-BE49-F238E27FC236}">
                <a16:creationId xmlns:a16="http://schemas.microsoft.com/office/drawing/2014/main" id="{00C86E27-5E35-427D-A031-C9F1868BF944}"/>
              </a:ext>
            </a:extLst>
          </p:cNvPr>
          <p:cNvSpPr>
            <a:spLocks noGrp="1"/>
          </p:cNvSpPr>
          <p:nvPr>
            <p:ph idx="1"/>
          </p:nvPr>
        </p:nvSpPr>
        <p:spPr>
          <a:xfrm>
            <a:off x="457200" y="1412776"/>
            <a:ext cx="8229600" cy="5064224"/>
          </a:xfrm>
        </p:spPr>
        <p:txBody>
          <a:bodyPr>
            <a:normAutofit lnSpcReduction="10000"/>
          </a:bodyPr>
          <a:lstStyle/>
          <a:p>
            <a:r>
              <a:rPr lang="hr-HR" dirty="0"/>
              <a:t>Plaćanje prekovremenog rada uzrokovanog epidemijom</a:t>
            </a:r>
          </a:p>
          <a:p>
            <a:r>
              <a:rPr lang="hr-HR" dirty="0"/>
              <a:t>Mogućnost nejednakog rasporeda ili preraspodjele radnog vremena</a:t>
            </a:r>
          </a:p>
          <a:p>
            <a:r>
              <a:rPr lang="hr-HR" dirty="0"/>
              <a:t>Naknada plaće za vrijeme „prisilnog” godišnjeg odmora</a:t>
            </a:r>
          </a:p>
          <a:p>
            <a:r>
              <a:rPr lang="hr-HR" dirty="0"/>
              <a:t>Naknada plaće u razdoblju plaćenog dopusta</a:t>
            </a:r>
          </a:p>
          <a:p>
            <a:r>
              <a:rPr lang="hr-HR" dirty="0"/>
              <a:t>Obveze poslodavca i prava radnika na neplaćenom dopustu</a:t>
            </a:r>
          </a:p>
          <a:p>
            <a:r>
              <a:rPr lang="hr-HR" dirty="0"/>
              <a:t>Bolovanje radnika uzrokovano virusom Covid-19</a:t>
            </a:r>
          </a:p>
          <a:p>
            <a:r>
              <a:rPr lang="hr-HR" dirty="0"/>
              <a:t>Prisilna samoizolacija</a:t>
            </a:r>
          </a:p>
          <a:p>
            <a:r>
              <a:rPr lang="hr-HR" dirty="0"/>
              <a:t>Promjena radnog vremena s punog na nepuno radno vrijeme</a:t>
            </a:r>
          </a:p>
          <a:p>
            <a:r>
              <a:rPr lang="hr-HR" dirty="0"/>
              <a:t>Smanjivanje plaće</a:t>
            </a:r>
          </a:p>
          <a:p>
            <a:r>
              <a:rPr lang="hr-HR" dirty="0"/>
              <a:t>Mjere Vlade RH za ublažavanje </a:t>
            </a:r>
            <a:r>
              <a:rPr lang="hr-HR" dirty="0" err="1"/>
              <a:t>gospodasrkih</a:t>
            </a:r>
            <a:r>
              <a:rPr lang="hr-HR" dirty="0"/>
              <a:t> posljedica epidemije </a:t>
            </a:r>
          </a:p>
        </p:txBody>
      </p:sp>
    </p:spTree>
    <p:extLst>
      <p:ext uri="{BB962C8B-B14F-4D97-AF65-F5344CB8AC3E}">
        <p14:creationId xmlns:p14="http://schemas.microsoft.com/office/powerpoint/2010/main" val="1418529183"/>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C93284-2D05-4E4B-84A5-69FF6525F4B5}"/>
              </a:ext>
            </a:extLst>
          </p:cNvPr>
          <p:cNvSpPr>
            <a:spLocks noGrp="1"/>
          </p:cNvSpPr>
          <p:nvPr>
            <p:ph type="title"/>
          </p:nvPr>
        </p:nvSpPr>
        <p:spPr/>
        <p:txBody>
          <a:bodyPr/>
          <a:lstStyle/>
          <a:p>
            <a:endParaRPr lang="hr-HR"/>
          </a:p>
        </p:txBody>
      </p:sp>
      <p:sp>
        <p:nvSpPr>
          <p:cNvPr id="3" name="Content Placeholder 2">
            <a:extLst>
              <a:ext uri="{FF2B5EF4-FFF2-40B4-BE49-F238E27FC236}">
                <a16:creationId xmlns:a16="http://schemas.microsoft.com/office/drawing/2014/main" id="{FB995FD7-426C-4942-998A-19B2ED9DE1AD}"/>
              </a:ext>
            </a:extLst>
          </p:cNvPr>
          <p:cNvSpPr>
            <a:spLocks noGrp="1"/>
          </p:cNvSpPr>
          <p:nvPr>
            <p:ph idx="1"/>
          </p:nvPr>
        </p:nvSpPr>
        <p:spPr/>
        <p:txBody>
          <a:bodyPr>
            <a:normAutofit/>
          </a:bodyPr>
          <a:lstStyle/>
          <a:p>
            <a:pPr marL="0" indent="0" algn="ctr">
              <a:buNone/>
            </a:pPr>
            <a:endParaRPr lang="hr-HR" sz="4000" dirty="0"/>
          </a:p>
          <a:p>
            <a:pPr marL="0" indent="0" algn="ctr">
              <a:buNone/>
            </a:pPr>
            <a:r>
              <a:rPr lang="hr-HR" sz="4000" dirty="0"/>
              <a:t>PLAĆANJE PREKOVREMENOG RADA NALOŽENOG ZBOG IZVANREDNIH OKOLNOSTI</a:t>
            </a:r>
          </a:p>
        </p:txBody>
      </p:sp>
    </p:spTree>
    <p:extLst>
      <p:ext uri="{BB962C8B-B14F-4D97-AF65-F5344CB8AC3E}">
        <p14:creationId xmlns:p14="http://schemas.microsoft.com/office/powerpoint/2010/main" val="3341378429"/>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AB19F7-A6A3-482E-903A-61F761D22E90}"/>
              </a:ext>
            </a:extLst>
          </p:cNvPr>
          <p:cNvSpPr>
            <a:spLocks noGrp="1"/>
          </p:cNvSpPr>
          <p:nvPr>
            <p:ph type="title"/>
          </p:nvPr>
        </p:nvSpPr>
        <p:spPr/>
        <p:txBody>
          <a:bodyPr>
            <a:normAutofit fontScale="90000"/>
          </a:bodyPr>
          <a:lstStyle/>
          <a:p>
            <a:pPr algn="ctr"/>
            <a:r>
              <a:rPr lang="hr-HR" dirty="0"/>
              <a:t>Prekovremeni rad u evidencijama radnog vremena</a:t>
            </a:r>
          </a:p>
        </p:txBody>
      </p:sp>
      <p:sp>
        <p:nvSpPr>
          <p:cNvPr id="3" name="Content Placeholder 2">
            <a:extLst>
              <a:ext uri="{FF2B5EF4-FFF2-40B4-BE49-F238E27FC236}">
                <a16:creationId xmlns:a16="http://schemas.microsoft.com/office/drawing/2014/main" id="{D05DE5D5-5FA6-40BF-8900-DC8B7F0C5BC6}"/>
              </a:ext>
            </a:extLst>
          </p:cNvPr>
          <p:cNvSpPr>
            <a:spLocks noGrp="1"/>
          </p:cNvSpPr>
          <p:nvPr>
            <p:ph idx="1"/>
          </p:nvPr>
        </p:nvSpPr>
        <p:spPr/>
        <p:txBody>
          <a:bodyPr>
            <a:normAutofit fontScale="92500" lnSpcReduction="10000"/>
          </a:bodyPr>
          <a:lstStyle/>
          <a:p>
            <a:r>
              <a:rPr lang="hr-HR" dirty="0"/>
              <a:t>Pravilnik o sadržaju i načinu vođenja evidencije o radnicima (NN 73/17.) – na snazi od 1. rujna 2017.</a:t>
            </a:r>
          </a:p>
          <a:p>
            <a:pPr marL="0" indent="0">
              <a:buNone/>
            </a:pPr>
            <a:r>
              <a:rPr lang="hr-HR" dirty="0"/>
              <a:t>Obvezni podaci u Evidenciji radnog vremena:</a:t>
            </a:r>
          </a:p>
          <a:p>
            <a:pPr marL="457200" lvl="0" indent="-457200">
              <a:buClr>
                <a:srgbClr val="002060"/>
              </a:buClr>
              <a:buFont typeface="+mj-lt"/>
              <a:buAutoNum type="arabicPeriod"/>
            </a:pPr>
            <a:r>
              <a:rPr lang="hr-HR" dirty="0"/>
              <a:t>ime i prezime radnika</a:t>
            </a:r>
          </a:p>
          <a:p>
            <a:pPr marL="457200" lvl="0" indent="-457200">
              <a:buClr>
                <a:srgbClr val="002060"/>
              </a:buClr>
              <a:buFont typeface="+mj-lt"/>
              <a:buAutoNum type="arabicPeriod"/>
            </a:pPr>
            <a:r>
              <a:rPr lang="hr-HR" dirty="0"/>
              <a:t>datum u mjesecu </a:t>
            </a:r>
          </a:p>
          <a:p>
            <a:pPr marL="457200" lvl="0" indent="-457200">
              <a:buClr>
                <a:srgbClr val="002060"/>
              </a:buClr>
              <a:buFont typeface="+mj-lt"/>
              <a:buAutoNum type="arabicPeriod"/>
            </a:pPr>
            <a:r>
              <a:rPr lang="hr-HR" dirty="0"/>
              <a:t>početak rada (podatak je uvjetno obvezan)</a:t>
            </a:r>
          </a:p>
          <a:p>
            <a:pPr marL="457200" lvl="0" indent="-457200">
              <a:buClr>
                <a:srgbClr val="002060"/>
              </a:buClr>
              <a:buFont typeface="+mj-lt"/>
              <a:buAutoNum type="arabicPeriod"/>
            </a:pPr>
            <a:r>
              <a:rPr lang="hr-HR" dirty="0"/>
              <a:t>završetak rada (podatak je uvjetno obvezan)</a:t>
            </a:r>
          </a:p>
          <a:p>
            <a:pPr marL="457200" lvl="0" indent="-457200">
              <a:buClr>
                <a:srgbClr val="002060"/>
              </a:buClr>
              <a:buFont typeface="+mj-lt"/>
              <a:buAutoNum type="arabicPeriod"/>
            </a:pPr>
            <a:r>
              <a:rPr lang="hr-HR" dirty="0"/>
              <a:t>vrijeme i sate zastoja, prekida rada i slično do kojega je došlo krivnjom poslodavca ili uslijed drugih okolnosti za koje radnik nije odgovoran</a:t>
            </a:r>
          </a:p>
          <a:p>
            <a:pPr marL="457200" lvl="0" indent="-457200">
              <a:buClr>
                <a:srgbClr val="002060"/>
              </a:buClr>
              <a:buFont typeface="+mj-lt"/>
              <a:buAutoNum type="arabicPeriod"/>
            </a:pPr>
            <a:r>
              <a:rPr lang="hr-HR" b="1" u="sng" dirty="0"/>
              <a:t>ukupno dnevno radno vrijeme</a:t>
            </a:r>
          </a:p>
          <a:p>
            <a:pPr marL="457200" lvl="0" indent="-457200">
              <a:buClr>
                <a:srgbClr val="002060"/>
              </a:buClr>
              <a:buFont typeface="+mj-lt"/>
              <a:buAutoNum type="arabicPeriod"/>
            </a:pPr>
            <a:r>
              <a:rPr lang="hr-HR" dirty="0"/>
              <a:t>sati terenskog rada</a:t>
            </a:r>
          </a:p>
          <a:p>
            <a:pPr marL="457200" lvl="0" indent="-457200">
              <a:buClr>
                <a:srgbClr val="002060"/>
              </a:buClr>
              <a:buFont typeface="+mj-lt"/>
              <a:buAutoNum type="arabicPeriod"/>
            </a:pPr>
            <a:r>
              <a:rPr lang="hr-HR" dirty="0"/>
              <a:t>sati pripravnosti </a:t>
            </a:r>
          </a:p>
          <a:p>
            <a:pPr marL="0" indent="0">
              <a:buNone/>
            </a:pPr>
            <a:endParaRPr lang="hr-HR" dirty="0"/>
          </a:p>
        </p:txBody>
      </p:sp>
    </p:spTree>
    <p:extLst>
      <p:ext uri="{BB962C8B-B14F-4D97-AF65-F5344CB8AC3E}">
        <p14:creationId xmlns:p14="http://schemas.microsoft.com/office/powerpoint/2010/main" val="2350128296"/>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A985C5-3F31-445F-B7EA-AF5CDF3B6957}"/>
              </a:ext>
            </a:extLst>
          </p:cNvPr>
          <p:cNvSpPr>
            <a:spLocks noGrp="1"/>
          </p:cNvSpPr>
          <p:nvPr>
            <p:ph type="title"/>
          </p:nvPr>
        </p:nvSpPr>
        <p:spPr/>
        <p:txBody>
          <a:bodyPr>
            <a:normAutofit fontScale="90000"/>
          </a:bodyPr>
          <a:lstStyle/>
          <a:p>
            <a:pPr algn="ctr"/>
            <a:r>
              <a:rPr lang="hr-HR" dirty="0"/>
              <a:t>Obvezni dodatni podaci u evidenciji radnog vremena</a:t>
            </a:r>
          </a:p>
        </p:txBody>
      </p:sp>
      <p:sp>
        <p:nvSpPr>
          <p:cNvPr id="3" name="Content Placeholder 2">
            <a:extLst>
              <a:ext uri="{FF2B5EF4-FFF2-40B4-BE49-F238E27FC236}">
                <a16:creationId xmlns:a16="http://schemas.microsoft.com/office/drawing/2014/main" id="{54B2326C-41E6-4C3E-B672-2798ABD733D4}"/>
              </a:ext>
            </a:extLst>
          </p:cNvPr>
          <p:cNvSpPr>
            <a:spLocks noGrp="1"/>
          </p:cNvSpPr>
          <p:nvPr>
            <p:ph idx="1"/>
          </p:nvPr>
        </p:nvSpPr>
        <p:spPr/>
        <p:txBody>
          <a:bodyPr>
            <a:normAutofit fontScale="92500"/>
          </a:bodyPr>
          <a:lstStyle/>
          <a:p>
            <a:r>
              <a:rPr lang="hr-HR" b="1" dirty="0"/>
              <a:t>Dodatni podaci o kojima ovisi ostvarivanje prava iz radnog odnosa,</a:t>
            </a:r>
            <a:r>
              <a:rPr lang="hr-HR" dirty="0"/>
              <a:t> kao npr. </a:t>
            </a:r>
          </a:p>
          <a:p>
            <a:pPr marL="447675" indent="-85725">
              <a:buFontTx/>
              <a:buChar char="-"/>
            </a:pPr>
            <a:r>
              <a:rPr lang="hr-HR" dirty="0"/>
              <a:t> sati rada noću,</a:t>
            </a:r>
          </a:p>
          <a:p>
            <a:pPr marL="447675" indent="-85725">
              <a:buFontTx/>
              <a:buChar char="-"/>
            </a:pPr>
            <a:r>
              <a:rPr lang="hr-HR" dirty="0"/>
              <a:t> rad blagdanom i neradnim danima određenima posebnim propisom</a:t>
            </a:r>
          </a:p>
          <a:p>
            <a:pPr marL="447675" indent="-85725">
              <a:buFontTx/>
              <a:buChar char="-"/>
            </a:pPr>
            <a:r>
              <a:rPr lang="hr-HR" dirty="0"/>
              <a:t> rad nedjeljom</a:t>
            </a:r>
          </a:p>
          <a:p>
            <a:pPr marL="447675" indent="-85725">
              <a:buFontTx/>
              <a:buChar char="-"/>
            </a:pPr>
            <a:r>
              <a:rPr lang="hr-HR" dirty="0"/>
              <a:t> rad subotom</a:t>
            </a:r>
          </a:p>
          <a:p>
            <a:pPr marL="447675" indent="-85725">
              <a:buFontTx/>
              <a:buChar char="-"/>
            </a:pPr>
            <a:r>
              <a:rPr lang="hr-HR" dirty="0"/>
              <a:t> rad u drugoj smjeni</a:t>
            </a:r>
          </a:p>
          <a:p>
            <a:pPr marL="447675" indent="-85725">
              <a:buFontTx/>
              <a:buChar char="-"/>
            </a:pPr>
            <a:r>
              <a:rPr lang="hr-HR" dirty="0"/>
              <a:t> dvokratni rad</a:t>
            </a:r>
          </a:p>
          <a:p>
            <a:pPr marL="447675" indent="-85725">
              <a:buFontTx/>
              <a:buChar char="-"/>
            </a:pPr>
            <a:r>
              <a:rPr lang="hr-HR" dirty="0"/>
              <a:t> rad u drugim uvjetima u kojima radnik ostvaruju posebna prava</a:t>
            </a:r>
          </a:p>
          <a:p>
            <a:pPr marL="180975" indent="-180975"/>
            <a:r>
              <a:rPr lang="hr-HR" b="1" dirty="0"/>
              <a:t>Poslodavac je dužan prilagoditi </a:t>
            </a:r>
            <a:r>
              <a:rPr lang="hr-HR" dirty="0"/>
              <a:t>vođenje evidencija ovisno o pravima koja radnici ostvaruju za rad u određenim okolnostima.</a:t>
            </a:r>
          </a:p>
          <a:p>
            <a:endParaRPr lang="hr-HR" dirty="0"/>
          </a:p>
        </p:txBody>
      </p:sp>
    </p:spTree>
    <p:extLst>
      <p:ext uri="{BB962C8B-B14F-4D97-AF65-F5344CB8AC3E}">
        <p14:creationId xmlns:p14="http://schemas.microsoft.com/office/powerpoint/2010/main" val="1295915099"/>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FFC37C-5F58-433C-B482-F33D1308592B}"/>
              </a:ext>
            </a:extLst>
          </p:cNvPr>
          <p:cNvSpPr>
            <a:spLocks noGrp="1"/>
          </p:cNvSpPr>
          <p:nvPr>
            <p:ph type="title"/>
          </p:nvPr>
        </p:nvSpPr>
        <p:spPr/>
        <p:txBody>
          <a:bodyPr>
            <a:normAutofit/>
          </a:bodyPr>
          <a:lstStyle/>
          <a:p>
            <a:pPr algn="ctr"/>
            <a:r>
              <a:rPr lang="hr-HR" dirty="0"/>
              <a:t>Ograničenje sati prekovremenog rada</a:t>
            </a:r>
          </a:p>
        </p:txBody>
      </p:sp>
      <p:sp>
        <p:nvSpPr>
          <p:cNvPr id="3" name="Content Placeholder 2">
            <a:extLst>
              <a:ext uri="{FF2B5EF4-FFF2-40B4-BE49-F238E27FC236}">
                <a16:creationId xmlns:a16="http://schemas.microsoft.com/office/drawing/2014/main" id="{9F8B70E4-CA4C-4764-9F7F-79D9BDDFD134}"/>
              </a:ext>
            </a:extLst>
          </p:cNvPr>
          <p:cNvSpPr>
            <a:spLocks noGrp="1"/>
          </p:cNvSpPr>
          <p:nvPr>
            <p:ph idx="1"/>
          </p:nvPr>
        </p:nvSpPr>
        <p:spPr/>
        <p:txBody>
          <a:bodyPr/>
          <a:lstStyle/>
          <a:p>
            <a:r>
              <a:rPr lang="hr-HR" dirty="0"/>
              <a:t>Prema čl. 65. Zakona o radu:</a:t>
            </a:r>
          </a:p>
          <a:p>
            <a:pPr>
              <a:buFont typeface="Wingdings" panose="05000000000000000000" pitchFamily="2" charset="2"/>
              <a:buChar char="ü"/>
            </a:pPr>
            <a:r>
              <a:rPr lang="hr-HR" dirty="0"/>
              <a:t> radnik smije ukupno raditi najviše 50 sati tjedno</a:t>
            </a:r>
          </a:p>
          <a:p>
            <a:pPr>
              <a:buFont typeface="Wingdings" panose="05000000000000000000" pitchFamily="2" charset="2"/>
              <a:buChar char="ü"/>
            </a:pPr>
            <a:r>
              <a:rPr lang="hr-HR" dirty="0"/>
              <a:t> prekovremeni rad je ograničen na 180 sati mjesečno</a:t>
            </a:r>
          </a:p>
          <a:p>
            <a:pPr>
              <a:buFont typeface="Wingdings" panose="05000000000000000000" pitchFamily="2" charset="2"/>
              <a:buChar char="ü"/>
            </a:pPr>
            <a:endParaRPr lang="hr-HR" dirty="0"/>
          </a:p>
          <a:p>
            <a:r>
              <a:rPr lang="hr-HR" dirty="0"/>
              <a:t>Sati prekovremenog rada </a:t>
            </a:r>
            <a:r>
              <a:rPr lang="hr-HR" b="1" dirty="0"/>
              <a:t>u obrascu JOPPD:</a:t>
            </a:r>
          </a:p>
          <a:p>
            <a:pPr>
              <a:buFont typeface="Wingdings" panose="05000000000000000000" pitchFamily="2" charset="2"/>
              <a:buChar char="Ø"/>
            </a:pPr>
            <a:r>
              <a:rPr lang="hr-HR" dirty="0"/>
              <a:t> na str. B obrasca u polju pod 10. – ukupno odrađeni sati</a:t>
            </a:r>
          </a:p>
          <a:p>
            <a:pPr marL="346075" indent="-346075">
              <a:buFont typeface="Wingdings" panose="05000000000000000000" pitchFamily="2" charset="2"/>
              <a:buChar char="Ø"/>
            </a:pPr>
            <a:r>
              <a:rPr lang="hr-HR" dirty="0"/>
              <a:t>iskazuju se kao ukupno odrađeno radno vrijeme za koje se isplaćuje plaća</a:t>
            </a:r>
          </a:p>
          <a:p>
            <a:pPr marL="0" indent="0">
              <a:buNone/>
            </a:pPr>
            <a:endParaRPr lang="hr-HR" dirty="0"/>
          </a:p>
        </p:txBody>
      </p:sp>
    </p:spTree>
    <p:extLst>
      <p:ext uri="{BB962C8B-B14F-4D97-AF65-F5344CB8AC3E}">
        <p14:creationId xmlns:p14="http://schemas.microsoft.com/office/powerpoint/2010/main" val="2961756268"/>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2401" y="584200"/>
            <a:ext cx="8229600" cy="914400"/>
          </a:xfrm>
        </p:spPr>
        <p:txBody>
          <a:bodyPr>
            <a:noAutofit/>
          </a:bodyPr>
          <a:lstStyle/>
          <a:p>
            <a:pPr algn="just"/>
            <a:r>
              <a:rPr lang="hr-HR" b="1" dirty="0"/>
              <a:t>UVODNE NAPOMENE</a:t>
            </a:r>
          </a:p>
        </p:txBody>
      </p:sp>
      <p:sp>
        <p:nvSpPr>
          <p:cNvPr id="3" name="Content Placeholder 2"/>
          <p:cNvSpPr>
            <a:spLocks noGrp="1"/>
          </p:cNvSpPr>
          <p:nvPr>
            <p:ph idx="1"/>
          </p:nvPr>
        </p:nvSpPr>
        <p:spPr>
          <a:xfrm>
            <a:off x="457200" y="1157681"/>
            <a:ext cx="8229600" cy="5553511"/>
          </a:xfrm>
        </p:spPr>
        <p:txBody>
          <a:bodyPr>
            <a:normAutofit/>
          </a:bodyPr>
          <a:lstStyle/>
          <a:p>
            <a:pPr algn="just">
              <a:spcBef>
                <a:spcPts val="0"/>
              </a:spcBef>
            </a:pPr>
            <a:endParaRPr lang="hr-HR" dirty="0"/>
          </a:p>
          <a:p>
            <a:pPr algn="just">
              <a:spcBef>
                <a:spcPts val="0"/>
              </a:spcBef>
            </a:pPr>
            <a:endParaRPr lang="hr-HR" sz="2800" dirty="0"/>
          </a:p>
          <a:p>
            <a:pPr algn="just">
              <a:spcBef>
                <a:spcPts val="0"/>
              </a:spcBef>
            </a:pPr>
            <a:r>
              <a:rPr lang="hr-HR" sz="3000" dirty="0"/>
              <a:t>Vlada RH na sjednici održanoj 17.03.2020. nije predvidjela nikakve intervencije u odredbama Zakona o radu pa se iste trebaju primjenjivati i u uvjetima epidemije uzrokovane </a:t>
            </a:r>
            <a:r>
              <a:rPr lang="hr-HR" sz="3000" dirty="0" err="1"/>
              <a:t>koronavirusom</a:t>
            </a:r>
            <a:r>
              <a:rPr lang="hr-HR" sz="3000" dirty="0"/>
              <a:t> </a:t>
            </a:r>
          </a:p>
          <a:p>
            <a:pPr algn="just">
              <a:spcBef>
                <a:spcPts val="0"/>
              </a:spcBef>
            </a:pPr>
            <a:r>
              <a:rPr lang="hr-HR" sz="3000" dirty="0"/>
              <a:t>Pri tome se ne može očekivati da se instituti predviđeni Zakonom o radu i drugim zakonima provode doslovno i bez iznimaka u svim slučajevima, već će se neki od njih morati prilagoditi danim uvjetima</a:t>
            </a:r>
          </a:p>
          <a:p>
            <a:pPr marL="0" indent="0" algn="just">
              <a:spcBef>
                <a:spcPts val="0"/>
              </a:spcBef>
              <a:buNone/>
            </a:pPr>
            <a:endParaRPr lang="hr-HR" sz="3000" dirty="0"/>
          </a:p>
          <a:p>
            <a:pPr algn="just">
              <a:spcBef>
                <a:spcPts val="0"/>
              </a:spcBef>
            </a:pPr>
            <a:endParaRPr lang="hr-HR" sz="2800" dirty="0"/>
          </a:p>
          <a:p>
            <a:pPr algn="just">
              <a:spcBef>
                <a:spcPts val="0"/>
              </a:spcBef>
            </a:pPr>
            <a:endParaRPr lang="hr-HR" sz="2800" dirty="0"/>
          </a:p>
          <a:p>
            <a:pPr algn="just">
              <a:spcBef>
                <a:spcPts val="0"/>
              </a:spcBef>
            </a:pPr>
            <a:endParaRPr lang="hr-HR" sz="2600" dirty="0"/>
          </a:p>
          <a:p>
            <a:pPr marL="0" indent="0">
              <a:buNone/>
            </a:pPr>
            <a:endParaRPr lang="hr-HR" dirty="0"/>
          </a:p>
        </p:txBody>
      </p:sp>
    </p:spTree>
    <p:extLst>
      <p:ext uri="{BB962C8B-B14F-4D97-AF65-F5344CB8AC3E}">
        <p14:creationId xmlns:p14="http://schemas.microsoft.com/office/powerpoint/2010/main" val="38729939"/>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1054EF-81BD-4EC0-9168-EB8BA422C6DC}"/>
              </a:ext>
            </a:extLst>
          </p:cNvPr>
          <p:cNvSpPr>
            <a:spLocks noGrp="1"/>
          </p:cNvSpPr>
          <p:nvPr>
            <p:ph type="title"/>
          </p:nvPr>
        </p:nvSpPr>
        <p:spPr>
          <a:xfrm>
            <a:off x="457200" y="533400"/>
            <a:ext cx="8229600" cy="663352"/>
          </a:xfrm>
        </p:spPr>
        <p:txBody>
          <a:bodyPr>
            <a:normAutofit fontScale="90000"/>
          </a:bodyPr>
          <a:lstStyle/>
          <a:p>
            <a:pPr algn="ctr"/>
            <a:r>
              <a:rPr lang="hr-HR" dirty="0"/>
              <a:t>Plaćanje prekovremenog rada</a:t>
            </a:r>
          </a:p>
        </p:txBody>
      </p:sp>
      <p:sp>
        <p:nvSpPr>
          <p:cNvPr id="3" name="Content Placeholder 2">
            <a:extLst>
              <a:ext uri="{FF2B5EF4-FFF2-40B4-BE49-F238E27FC236}">
                <a16:creationId xmlns:a16="http://schemas.microsoft.com/office/drawing/2014/main" id="{F9DB2BDC-E54B-4766-97D6-6DDF7774942D}"/>
              </a:ext>
            </a:extLst>
          </p:cNvPr>
          <p:cNvSpPr>
            <a:spLocks noGrp="1"/>
          </p:cNvSpPr>
          <p:nvPr>
            <p:ph idx="1"/>
          </p:nvPr>
        </p:nvSpPr>
        <p:spPr>
          <a:xfrm>
            <a:off x="457200" y="1412776"/>
            <a:ext cx="8229600" cy="5064224"/>
          </a:xfrm>
        </p:spPr>
        <p:txBody>
          <a:bodyPr>
            <a:normAutofit fontScale="92500"/>
          </a:bodyPr>
          <a:lstStyle/>
          <a:p>
            <a:r>
              <a:rPr lang="hr-HR" dirty="0"/>
              <a:t>U većini kolektivnih ugovora i pravilnika o radu - uvećanje plaće za prekovremeni rad iznosi 50%</a:t>
            </a:r>
          </a:p>
          <a:p>
            <a:r>
              <a:rPr lang="hr-HR" dirty="0"/>
              <a:t> Ako radnik prekovremeno radi nedjeljom, noću ili blagdanom – uvećanje plaće i za taj dodatak  (u državnim i javnim službama i uvećanje plaće za rad subotom)</a:t>
            </a:r>
          </a:p>
          <a:p>
            <a:r>
              <a:rPr lang="hr-HR" dirty="0"/>
              <a:t>Dodaci na plaću se zbrajaju, ne isključuju se međusobno</a:t>
            </a:r>
          </a:p>
          <a:p>
            <a:pPr marL="0" indent="0">
              <a:buNone/>
            </a:pPr>
            <a:endParaRPr lang="hr-HR" dirty="0"/>
          </a:p>
          <a:p>
            <a:r>
              <a:rPr lang="hr-HR" dirty="0"/>
              <a:t>Plaća za prekovremeni rad radnika s </a:t>
            </a:r>
            <a:r>
              <a:rPr lang="hr-HR" b="1" dirty="0"/>
              <a:t>minimalnom plaćom:</a:t>
            </a:r>
          </a:p>
          <a:p>
            <a:pPr marL="396875" indent="-396875">
              <a:buFont typeface="Wingdings" panose="05000000000000000000" pitchFamily="2" charset="2"/>
              <a:buChar char="ü"/>
            </a:pPr>
            <a:r>
              <a:rPr lang="hr-HR" dirty="0"/>
              <a:t>plaća za prekovremeni rad se ne uključuje u minimalnu plaću, tj. povećava plaću radnika s ugovorenom minimalnom plaćom</a:t>
            </a:r>
          </a:p>
          <a:p>
            <a:pPr marL="396875" indent="-396875">
              <a:buFont typeface="Wingdings" panose="05000000000000000000" pitchFamily="2" charset="2"/>
              <a:buChar char="ü"/>
            </a:pPr>
            <a:r>
              <a:rPr lang="hr-HR" dirty="0"/>
              <a:t>plaća po satu prekovremenog rada, bez dodatka, ne bi smjela biti manja od plaće po satu redovnog rada, a propisani dodatak na plaću za prekovremeni rad trebao bi je dodatno uvećavati</a:t>
            </a:r>
          </a:p>
          <a:p>
            <a:pPr marL="0" indent="0">
              <a:buNone/>
            </a:pPr>
            <a:endParaRPr lang="hr-HR" dirty="0"/>
          </a:p>
        </p:txBody>
      </p:sp>
    </p:spTree>
    <p:extLst>
      <p:ext uri="{BB962C8B-B14F-4D97-AF65-F5344CB8AC3E}">
        <p14:creationId xmlns:p14="http://schemas.microsoft.com/office/powerpoint/2010/main" val="1091057882"/>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6DBB44-2950-47DE-A012-F129589752BF}"/>
              </a:ext>
            </a:extLst>
          </p:cNvPr>
          <p:cNvSpPr>
            <a:spLocks noGrp="1"/>
          </p:cNvSpPr>
          <p:nvPr>
            <p:ph type="title"/>
          </p:nvPr>
        </p:nvSpPr>
        <p:spPr>
          <a:xfrm>
            <a:off x="457200" y="116632"/>
            <a:ext cx="8229600" cy="1080120"/>
          </a:xfrm>
        </p:spPr>
        <p:txBody>
          <a:bodyPr>
            <a:normAutofit fontScale="90000"/>
          </a:bodyPr>
          <a:lstStyle/>
          <a:p>
            <a:pPr algn="ctr"/>
            <a:r>
              <a:rPr lang="hr-HR" dirty="0"/>
              <a:t>Plaćanje prekovremenog rada radniku s pravom na minimalnu plaću</a:t>
            </a:r>
          </a:p>
        </p:txBody>
      </p:sp>
      <p:graphicFrame>
        <p:nvGraphicFramePr>
          <p:cNvPr id="4" name="Table 4">
            <a:extLst>
              <a:ext uri="{FF2B5EF4-FFF2-40B4-BE49-F238E27FC236}">
                <a16:creationId xmlns:a16="http://schemas.microsoft.com/office/drawing/2014/main" id="{C5C1E539-94D6-47B6-889B-95E023ED421F}"/>
              </a:ext>
            </a:extLst>
          </p:cNvPr>
          <p:cNvGraphicFramePr>
            <a:graphicFrameLocks noGrp="1"/>
          </p:cNvGraphicFramePr>
          <p:nvPr>
            <p:ph idx="1"/>
          </p:nvPr>
        </p:nvGraphicFramePr>
        <p:xfrm>
          <a:off x="457200" y="1196752"/>
          <a:ext cx="8229600" cy="5645609"/>
        </p:xfrm>
        <a:graphic>
          <a:graphicData uri="http://schemas.openxmlformats.org/drawingml/2006/table">
            <a:tbl>
              <a:tblPr firstRow="1" bandRow="1">
                <a:tableStyleId>{5940675A-B579-460E-94D1-54222C63F5DA}</a:tableStyleId>
              </a:tblPr>
              <a:tblGrid>
                <a:gridCol w="6707088">
                  <a:extLst>
                    <a:ext uri="{9D8B030D-6E8A-4147-A177-3AD203B41FA5}">
                      <a16:colId xmlns:a16="http://schemas.microsoft.com/office/drawing/2014/main" val="2477466449"/>
                    </a:ext>
                  </a:extLst>
                </a:gridCol>
                <a:gridCol w="1522512">
                  <a:extLst>
                    <a:ext uri="{9D8B030D-6E8A-4147-A177-3AD203B41FA5}">
                      <a16:colId xmlns:a16="http://schemas.microsoft.com/office/drawing/2014/main" val="4022945880"/>
                    </a:ext>
                  </a:extLst>
                </a:gridCol>
              </a:tblGrid>
              <a:tr h="432048">
                <a:tc>
                  <a:txBody>
                    <a:bodyPr/>
                    <a:lstStyle/>
                    <a:p>
                      <a:pPr marL="0" marR="0" indent="0" algn="ctr">
                        <a:lnSpc>
                          <a:spcPct val="125000"/>
                        </a:lnSpc>
                        <a:spcBef>
                          <a:spcPts val="0"/>
                        </a:spcBef>
                        <a:spcAft>
                          <a:spcPts val="0"/>
                        </a:spcAft>
                      </a:pPr>
                      <a:r>
                        <a:rPr lang="hr-HR" sz="2000" i="1" dirty="0">
                          <a:effectLst/>
                          <a:latin typeface="Calibri" panose="020F0502020204030204" pitchFamily="34" charset="0"/>
                          <a:ea typeface="Times New Roman" panose="02020603050405020304" pitchFamily="18" charset="0"/>
                          <a:cs typeface="Calibri" panose="020F0502020204030204" pitchFamily="34" charset="0"/>
                        </a:rPr>
                        <a:t>Opis</a:t>
                      </a:r>
                      <a:endParaRPr lang="hr-HR" sz="20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tc>
                  <a:txBody>
                    <a:bodyPr/>
                    <a:lstStyle/>
                    <a:p>
                      <a:pPr marL="0" marR="0" indent="0" algn="ctr">
                        <a:lnSpc>
                          <a:spcPct val="125000"/>
                        </a:lnSpc>
                        <a:spcBef>
                          <a:spcPts val="0"/>
                        </a:spcBef>
                        <a:spcAft>
                          <a:spcPts val="0"/>
                        </a:spcAft>
                      </a:pPr>
                      <a:r>
                        <a:rPr lang="hr-HR" sz="2000" i="1">
                          <a:effectLst/>
                          <a:latin typeface="Calibri" panose="020F0502020204030204" pitchFamily="34" charset="0"/>
                          <a:ea typeface="Times New Roman" panose="02020603050405020304" pitchFamily="18" charset="0"/>
                          <a:cs typeface="Calibri" panose="020F0502020204030204" pitchFamily="34" charset="0"/>
                        </a:rPr>
                        <a:t>Iznos u kn</a:t>
                      </a:r>
                      <a:endParaRPr lang="hr-HR" sz="20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extLst>
                  <a:ext uri="{0D108BD9-81ED-4DB2-BD59-A6C34878D82A}">
                    <a16:rowId xmlns:a16="http://schemas.microsoft.com/office/drawing/2014/main" val="743407641"/>
                  </a:ext>
                </a:extLst>
              </a:tr>
              <a:tr h="592994">
                <a:tc>
                  <a:txBody>
                    <a:bodyPr/>
                    <a:lstStyle/>
                    <a:p>
                      <a:pPr marL="0" marR="0" indent="0" algn="just">
                        <a:lnSpc>
                          <a:spcPct val="125000"/>
                        </a:lnSpc>
                        <a:spcBef>
                          <a:spcPts val="0"/>
                        </a:spcBef>
                        <a:spcAft>
                          <a:spcPts val="0"/>
                        </a:spcAft>
                      </a:pPr>
                      <a:r>
                        <a:rPr lang="hr-HR" sz="2000">
                          <a:effectLst/>
                          <a:latin typeface="Calibri" panose="020F0502020204030204" pitchFamily="34" charset="0"/>
                          <a:ea typeface="Times New Roman" panose="02020603050405020304" pitchFamily="18" charset="0"/>
                          <a:cs typeface="Calibri" panose="020F0502020204030204" pitchFamily="34" charset="0"/>
                        </a:rPr>
                        <a:t>Osnovna plaća za redovni rad (160 sati)</a:t>
                      </a:r>
                    </a:p>
                    <a:p>
                      <a:pPr marL="0" marR="0" indent="0" algn="just">
                        <a:lnSpc>
                          <a:spcPct val="125000"/>
                        </a:lnSpc>
                        <a:spcBef>
                          <a:spcPts val="0"/>
                        </a:spcBef>
                        <a:spcAft>
                          <a:spcPts val="0"/>
                        </a:spcAft>
                      </a:pPr>
                      <a:r>
                        <a:rPr lang="hr-HR" sz="2000">
                          <a:effectLst/>
                          <a:latin typeface="Calibri" panose="020F0502020204030204" pitchFamily="34" charset="0"/>
                          <a:ea typeface="Times New Roman" panose="02020603050405020304" pitchFamily="18" charset="0"/>
                          <a:cs typeface="Calibri" panose="020F0502020204030204" pitchFamily="34" charset="0"/>
                        </a:rPr>
                        <a:t>(1,00 x 3.500,00)</a:t>
                      </a:r>
                    </a:p>
                  </a:txBody>
                  <a:tcPr marL="68580" marR="68580" marT="0" marB="0"/>
                </a:tc>
                <a:tc>
                  <a:txBody>
                    <a:bodyPr/>
                    <a:lstStyle/>
                    <a:p>
                      <a:pPr marL="0" marR="93345" indent="0" algn="r">
                        <a:lnSpc>
                          <a:spcPct val="125000"/>
                        </a:lnSpc>
                        <a:spcBef>
                          <a:spcPts val="0"/>
                        </a:spcBef>
                        <a:spcAft>
                          <a:spcPts val="0"/>
                        </a:spcAft>
                      </a:pPr>
                      <a:r>
                        <a:rPr lang="hr-HR" sz="2000">
                          <a:effectLst/>
                          <a:latin typeface="Calibri" panose="020F0502020204030204" pitchFamily="34" charset="0"/>
                          <a:ea typeface="Times New Roman" panose="02020603050405020304" pitchFamily="18" charset="0"/>
                          <a:cs typeface="Calibri" panose="020F0502020204030204" pitchFamily="34" charset="0"/>
                        </a:rPr>
                        <a:t>3.500,00</a:t>
                      </a:r>
                    </a:p>
                  </a:txBody>
                  <a:tcPr marL="68580" marR="68580" marT="0" marB="0"/>
                </a:tc>
                <a:extLst>
                  <a:ext uri="{0D108BD9-81ED-4DB2-BD59-A6C34878D82A}">
                    <a16:rowId xmlns:a16="http://schemas.microsoft.com/office/drawing/2014/main" val="3415036051"/>
                  </a:ext>
                </a:extLst>
              </a:tr>
              <a:tr h="409521">
                <a:tc>
                  <a:txBody>
                    <a:bodyPr/>
                    <a:lstStyle/>
                    <a:p>
                      <a:pPr marL="0" marR="0" indent="0" algn="just">
                        <a:lnSpc>
                          <a:spcPct val="125000"/>
                        </a:lnSpc>
                        <a:spcBef>
                          <a:spcPts val="0"/>
                        </a:spcBef>
                        <a:spcAft>
                          <a:spcPts val="0"/>
                        </a:spcAft>
                      </a:pPr>
                      <a:r>
                        <a:rPr lang="hr-HR" sz="2000">
                          <a:effectLst/>
                          <a:latin typeface="Calibri" panose="020F0502020204030204" pitchFamily="34" charset="0"/>
                          <a:ea typeface="Times New Roman" panose="02020603050405020304" pitchFamily="18" charset="0"/>
                          <a:cs typeface="Calibri" panose="020F0502020204030204" pitchFamily="34" charset="0"/>
                        </a:rPr>
                        <a:t>Dodatak na osnovnu plaću za radni staž  (1%)</a:t>
                      </a:r>
                    </a:p>
                  </a:txBody>
                  <a:tcPr marL="68580" marR="68580" marT="0" marB="0"/>
                </a:tc>
                <a:tc>
                  <a:txBody>
                    <a:bodyPr/>
                    <a:lstStyle/>
                    <a:p>
                      <a:pPr marL="0" marR="93345" indent="0" algn="r">
                        <a:lnSpc>
                          <a:spcPct val="125000"/>
                        </a:lnSpc>
                        <a:spcBef>
                          <a:spcPts val="0"/>
                        </a:spcBef>
                        <a:spcAft>
                          <a:spcPts val="0"/>
                        </a:spcAft>
                      </a:pPr>
                      <a:r>
                        <a:rPr lang="hr-HR" sz="2000">
                          <a:effectLst/>
                          <a:latin typeface="Calibri" panose="020F0502020204030204" pitchFamily="34" charset="0"/>
                          <a:ea typeface="Times New Roman" panose="02020603050405020304" pitchFamily="18" charset="0"/>
                          <a:cs typeface="Calibri" panose="020F0502020204030204" pitchFamily="34" charset="0"/>
                        </a:rPr>
                        <a:t>35,00</a:t>
                      </a:r>
                    </a:p>
                  </a:txBody>
                  <a:tcPr marL="68580" marR="68580" marT="0" marB="0"/>
                </a:tc>
                <a:extLst>
                  <a:ext uri="{0D108BD9-81ED-4DB2-BD59-A6C34878D82A}">
                    <a16:rowId xmlns:a16="http://schemas.microsoft.com/office/drawing/2014/main" val="2251159799"/>
                  </a:ext>
                </a:extLst>
              </a:tr>
              <a:tr h="371373">
                <a:tc>
                  <a:txBody>
                    <a:bodyPr/>
                    <a:lstStyle/>
                    <a:p>
                      <a:pPr marL="0" marR="0" lvl="0" indent="0" algn="just" defTabSz="914400" rtl="0" eaLnBrk="1" fontAlgn="auto" latinLnBrk="0" hangingPunct="1">
                        <a:lnSpc>
                          <a:spcPct val="125000"/>
                        </a:lnSpc>
                        <a:spcBef>
                          <a:spcPts val="0"/>
                        </a:spcBef>
                        <a:spcAft>
                          <a:spcPts val="0"/>
                        </a:spcAft>
                        <a:buClrTx/>
                        <a:buSzTx/>
                        <a:buFontTx/>
                        <a:buNone/>
                        <a:tabLst/>
                        <a:defRPr/>
                      </a:pPr>
                      <a:r>
                        <a:rPr lang="hr-HR" sz="2000" dirty="0">
                          <a:effectLst/>
                          <a:latin typeface="Calibri" panose="020F0502020204030204" pitchFamily="34" charset="0"/>
                          <a:ea typeface="Times New Roman" panose="02020603050405020304" pitchFamily="18" charset="0"/>
                          <a:cs typeface="Calibri" panose="020F0502020204030204" pitchFamily="34" charset="0"/>
                        </a:rPr>
                        <a:t>Dodatak do visine minimalne plaće (4.062,51 – 3.535,00)</a:t>
                      </a:r>
                    </a:p>
                  </a:txBody>
                  <a:tcPr marL="68580" marR="68580" marT="0" marB="0"/>
                </a:tc>
                <a:tc>
                  <a:txBody>
                    <a:bodyPr/>
                    <a:lstStyle/>
                    <a:p>
                      <a:pPr marL="0" marR="93345" indent="0" algn="r">
                        <a:lnSpc>
                          <a:spcPct val="125000"/>
                        </a:lnSpc>
                        <a:spcBef>
                          <a:spcPts val="0"/>
                        </a:spcBef>
                        <a:spcAft>
                          <a:spcPts val="0"/>
                        </a:spcAft>
                      </a:pPr>
                      <a:r>
                        <a:rPr lang="hr-HR" sz="2000" dirty="0">
                          <a:effectLst/>
                          <a:latin typeface="Calibri" panose="020F0502020204030204" pitchFamily="34" charset="0"/>
                          <a:ea typeface="Times New Roman" panose="02020603050405020304" pitchFamily="18" charset="0"/>
                          <a:cs typeface="Calibri" panose="020F0502020204030204" pitchFamily="34" charset="0"/>
                        </a:rPr>
                        <a:t>527,51</a:t>
                      </a:r>
                    </a:p>
                  </a:txBody>
                  <a:tcPr marL="68580" marR="68580" marT="0" marB="0"/>
                </a:tc>
                <a:extLst>
                  <a:ext uri="{0D108BD9-81ED-4DB2-BD59-A6C34878D82A}">
                    <a16:rowId xmlns:a16="http://schemas.microsoft.com/office/drawing/2014/main" val="1216003406"/>
                  </a:ext>
                </a:extLst>
              </a:tr>
              <a:tr h="354443">
                <a:tc>
                  <a:txBody>
                    <a:bodyPr/>
                    <a:lstStyle/>
                    <a:p>
                      <a:pPr marL="0" marR="0" indent="0" algn="just">
                        <a:lnSpc>
                          <a:spcPct val="125000"/>
                        </a:lnSpc>
                        <a:spcBef>
                          <a:spcPts val="0"/>
                        </a:spcBef>
                        <a:spcAft>
                          <a:spcPts val="0"/>
                        </a:spcAft>
                      </a:pPr>
                      <a:r>
                        <a:rPr lang="hr-HR" sz="2000">
                          <a:effectLst/>
                          <a:latin typeface="Calibri" panose="020F0502020204030204" pitchFamily="34" charset="0"/>
                          <a:ea typeface="Times New Roman" panose="02020603050405020304" pitchFamily="18" charset="0"/>
                          <a:cs typeface="Calibri" panose="020F0502020204030204" pitchFamily="34" charset="0"/>
                        </a:rPr>
                        <a:t>Plaća za redovan rad</a:t>
                      </a:r>
                    </a:p>
                  </a:txBody>
                  <a:tcPr marL="68580" marR="68580" marT="0" marB="0"/>
                </a:tc>
                <a:tc>
                  <a:txBody>
                    <a:bodyPr/>
                    <a:lstStyle/>
                    <a:p>
                      <a:pPr marL="0" marR="93345" indent="0" algn="r">
                        <a:lnSpc>
                          <a:spcPct val="125000"/>
                        </a:lnSpc>
                        <a:spcBef>
                          <a:spcPts val="0"/>
                        </a:spcBef>
                        <a:spcAft>
                          <a:spcPts val="0"/>
                        </a:spcAft>
                      </a:pPr>
                      <a:r>
                        <a:rPr lang="hr-HR" sz="2000">
                          <a:effectLst/>
                          <a:latin typeface="Calibri" panose="020F0502020204030204" pitchFamily="34" charset="0"/>
                          <a:ea typeface="Times New Roman" panose="02020603050405020304" pitchFamily="18" charset="0"/>
                          <a:cs typeface="Calibri" panose="020F0502020204030204" pitchFamily="34" charset="0"/>
                        </a:rPr>
                        <a:t>4.062,51</a:t>
                      </a:r>
                    </a:p>
                  </a:txBody>
                  <a:tcPr marL="68580" marR="68580" marT="0" marB="0"/>
                </a:tc>
                <a:extLst>
                  <a:ext uri="{0D108BD9-81ED-4DB2-BD59-A6C34878D82A}">
                    <a16:rowId xmlns:a16="http://schemas.microsoft.com/office/drawing/2014/main" val="778981877"/>
                  </a:ext>
                </a:extLst>
              </a:tr>
              <a:tr h="699431">
                <a:tc>
                  <a:txBody>
                    <a:bodyPr/>
                    <a:lstStyle/>
                    <a:p>
                      <a:pPr marL="0" marR="0" indent="0" algn="just">
                        <a:lnSpc>
                          <a:spcPct val="125000"/>
                        </a:lnSpc>
                        <a:spcBef>
                          <a:spcPts val="0"/>
                        </a:spcBef>
                        <a:spcAft>
                          <a:spcPts val="0"/>
                        </a:spcAft>
                      </a:pPr>
                      <a:r>
                        <a:rPr lang="hr-HR" sz="2000" dirty="0">
                          <a:effectLst/>
                          <a:latin typeface="Calibri" panose="020F0502020204030204" pitchFamily="34" charset="0"/>
                          <a:ea typeface="Times New Roman" panose="02020603050405020304" pitchFamily="18" charset="0"/>
                          <a:cs typeface="Calibri" panose="020F0502020204030204" pitchFamily="34" charset="0"/>
                        </a:rPr>
                        <a:t>Plaća za sate prekovremenog rada:</a:t>
                      </a:r>
                    </a:p>
                    <a:p>
                      <a:pPr marL="0" marR="0" lvl="0" indent="0" algn="just">
                        <a:lnSpc>
                          <a:spcPct val="125000"/>
                        </a:lnSpc>
                        <a:spcBef>
                          <a:spcPts val="0"/>
                        </a:spcBef>
                        <a:spcAft>
                          <a:spcPts val="0"/>
                        </a:spcAft>
                        <a:buFont typeface="Times New Roman" panose="02020603050405020304" pitchFamily="18" charset="0"/>
                        <a:buNone/>
                      </a:pPr>
                      <a:r>
                        <a:rPr lang="hr-HR" sz="2000" dirty="0">
                          <a:effectLst/>
                          <a:latin typeface="Calibri" panose="020F0502020204030204" pitchFamily="34" charset="0"/>
                          <a:ea typeface="Times New Roman" panose="02020603050405020304" pitchFamily="18" charset="0"/>
                          <a:cs typeface="Calibri" panose="020F0502020204030204" pitchFamily="34" charset="0"/>
                        </a:rPr>
                        <a:t>- minimalna plaća za 16 sati </a:t>
                      </a:r>
                      <a:r>
                        <a:rPr lang="hr-HR" sz="2000">
                          <a:effectLst/>
                          <a:latin typeface="Calibri" panose="020F0502020204030204" pitchFamily="34" charset="0"/>
                          <a:ea typeface="Times New Roman" panose="02020603050405020304" pitchFamily="18" charset="0"/>
                          <a:cs typeface="Calibri" panose="020F0502020204030204" pitchFamily="34" charset="0"/>
                        </a:rPr>
                        <a:t>rada  (</a:t>
                      </a:r>
                      <a:r>
                        <a:rPr lang="hr-HR" sz="2000" dirty="0">
                          <a:effectLst/>
                          <a:latin typeface="Calibri" panose="020F0502020204030204" pitchFamily="34" charset="0"/>
                          <a:ea typeface="Times New Roman" panose="02020603050405020304" pitchFamily="18" charset="0"/>
                          <a:cs typeface="Calibri" panose="020F0502020204030204" pitchFamily="34" charset="0"/>
                        </a:rPr>
                        <a:t>4.062,51 :160 = 25,39 x 16)</a:t>
                      </a:r>
                    </a:p>
                  </a:txBody>
                  <a:tcPr marL="68580" marR="68580" marT="0" marB="0"/>
                </a:tc>
                <a:tc>
                  <a:txBody>
                    <a:bodyPr/>
                    <a:lstStyle/>
                    <a:p>
                      <a:pPr marL="0" marR="93345" indent="0" algn="just">
                        <a:lnSpc>
                          <a:spcPct val="125000"/>
                        </a:lnSpc>
                        <a:spcBef>
                          <a:spcPts val="0"/>
                        </a:spcBef>
                        <a:spcAft>
                          <a:spcPts val="0"/>
                        </a:spcAft>
                      </a:pPr>
                      <a:r>
                        <a:rPr lang="hr-HR" sz="2000">
                          <a:effectLst/>
                          <a:latin typeface="Calibri" panose="020F0502020204030204" pitchFamily="34" charset="0"/>
                          <a:ea typeface="Times New Roman" panose="02020603050405020304" pitchFamily="18" charset="0"/>
                          <a:cs typeface="Calibri" panose="020F0502020204030204" pitchFamily="34" charset="0"/>
                        </a:rPr>
                        <a:t> </a:t>
                      </a:r>
                    </a:p>
                    <a:p>
                      <a:pPr marL="0" marR="93345" indent="0" algn="r">
                        <a:lnSpc>
                          <a:spcPct val="125000"/>
                        </a:lnSpc>
                        <a:spcBef>
                          <a:spcPts val="0"/>
                        </a:spcBef>
                        <a:spcAft>
                          <a:spcPts val="0"/>
                        </a:spcAft>
                      </a:pPr>
                      <a:r>
                        <a:rPr lang="hr-HR" sz="2000">
                          <a:effectLst/>
                          <a:latin typeface="Calibri" panose="020F0502020204030204" pitchFamily="34" charset="0"/>
                          <a:ea typeface="Times New Roman" panose="02020603050405020304" pitchFamily="18" charset="0"/>
                          <a:cs typeface="Calibri" panose="020F0502020204030204" pitchFamily="34" charset="0"/>
                        </a:rPr>
                        <a:t>406,24</a:t>
                      </a:r>
                    </a:p>
                  </a:txBody>
                  <a:tcPr marL="68580" marR="68580" marT="0" marB="0"/>
                </a:tc>
                <a:extLst>
                  <a:ext uri="{0D108BD9-81ED-4DB2-BD59-A6C34878D82A}">
                    <a16:rowId xmlns:a16="http://schemas.microsoft.com/office/drawing/2014/main" val="613476770"/>
                  </a:ext>
                </a:extLst>
              </a:tr>
              <a:tr h="1180783">
                <a:tc>
                  <a:txBody>
                    <a:bodyPr/>
                    <a:lstStyle/>
                    <a:p>
                      <a:pPr marL="0" marR="0" indent="0" algn="just">
                        <a:lnSpc>
                          <a:spcPct val="125000"/>
                        </a:lnSpc>
                        <a:spcBef>
                          <a:spcPts val="0"/>
                        </a:spcBef>
                        <a:spcAft>
                          <a:spcPts val="0"/>
                        </a:spcAft>
                      </a:pPr>
                      <a:r>
                        <a:rPr lang="hr-HR" sz="2000">
                          <a:effectLst/>
                          <a:latin typeface="Calibri" panose="020F0502020204030204" pitchFamily="34" charset="0"/>
                          <a:ea typeface="Times New Roman" panose="02020603050405020304" pitchFamily="18" charset="0"/>
                          <a:cs typeface="Calibri" panose="020F0502020204030204" pitchFamily="34" charset="0"/>
                        </a:rPr>
                        <a:t>Dodatak na plaću za sate prekovremenog rada obračunan na satnu osnovicu minimalne plaće:</a:t>
                      </a:r>
                    </a:p>
                    <a:p>
                      <a:pPr marL="342900" marR="0" lvl="0" indent="-342900" algn="just">
                        <a:lnSpc>
                          <a:spcPct val="125000"/>
                        </a:lnSpc>
                        <a:spcBef>
                          <a:spcPts val="0"/>
                        </a:spcBef>
                        <a:spcAft>
                          <a:spcPts val="0"/>
                        </a:spcAft>
                        <a:buFont typeface="Times New Roman" panose="02020603050405020304" pitchFamily="18" charset="0"/>
                        <a:buChar char="-"/>
                      </a:pPr>
                      <a:r>
                        <a:rPr lang="hr-HR" sz="2000">
                          <a:effectLst/>
                          <a:latin typeface="Calibri" panose="020F0502020204030204" pitchFamily="34" charset="0"/>
                          <a:ea typeface="Times New Roman" panose="02020603050405020304" pitchFamily="18" charset="0"/>
                          <a:cs typeface="Calibri" panose="020F0502020204030204" pitchFamily="34" charset="0"/>
                        </a:rPr>
                        <a:t>osnovica za obračun dodatka (1 sat = 4.062,51 : 160 = 25,39)</a:t>
                      </a:r>
                    </a:p>
                    <a:p>
                      <a:pPr marL="342900" marR="0" lvl="0" indent="-342900" algn="just">
                        <a:lnSpc>
                          <a:spcPct val="125000"/>
                        </a:lnSpc>
                        <a:spcBef>
                          <a:spcPts val="0"/>
                        </a:spcBef>
                        <a:spcAft>
                          <a:spcPts val="0"/>
                        </a:spcAft>
                        <a:buFont typeface="Times New Roman" panose="02020603050405020304" pitchFamily="18" charset="0"/>
                        <a:buChar char="-"/>
                      </a:pPr>
                      <a:r>
                        <a:rPr lang="hr-HR" sz="2000">
                          <a:effectLst/>
                          <a:latin typeface="Calibri" panose="020F0502020204030204" pitchFamily="34" charset="0"/>
                          <a:ea typeface="Times New Roman" panose="02020603050405020304" pitchFamily="18" charset="0"/>
                          <a:cs typeface="Calibri" panose="020F0502020204030204" pitchFamily="34" charset="0"/>
                        </a:rPr>
                        <a:t>50% uvećanja plaće za prekovremeni rad – za 16 sati</a:t>
                      </a:r>
                    </a:p>
                  </a:txBody>
                  <a:tcPr marL="68580" marR="68580" marT="0" marB="0"/>
                </a:tc>
                <a:tc>
                  <a:txBody>
                    <a:bodyPr/>
                    <a:lstStyle/>
                    <a:p>
                      <a:pPr marL="0" marR="93345" indent="0" algn="r">
                        <a:lnSpc>
                          <a:spcPct val="125000"/>
                        </a:lnSpc>
                        <a:spcBef>
                          <a:spcPts val="0"/>
                        </a:spcBef>
                        <a:spcAft>
                          <a:spcPts val="0"/>
                        </a:spcAft>
                      </a:pPr>
                      <a:r>
                        <a:rPr lang="hr-HR" sz="2000">
                          <a:effectLst/>
                          <a:latin typeface="Calibri" panose="020F0502020204030204" pitchFamily="34" charset="0"/>
                          <a:ea typeface="Times New Roman" panose="02020603050405020304" pitchFamily="18" charset="0"/>
                          <a:cs typeface="Calibri" panose="020F0502020204030204" pitchFamily="34" charset="0"/>
                        </a:rPr>
                        <a:t> </a:t>
                      </a:r>
                    </a:p>
                    <a:p>
                      <a:pPr marL="0" marR="93345" indent="0" algn="r">
                        <a:lnSpc>
                          <a:spcPct val="125000"/>
                        </a:lnSpc>
                        <a:spcBef>
                          <a:spcPts val="0"/>
                        </a:spcBef>
                        <a:spcAft>
                          <a:spcPts val="0"/>
                        </a:spcAft>
                      </a:pPr>
                      <a:r>
                        <a:rPr lang="hr-HR" sz="2000">
                          <a:effectLst/>
                          <a:latin typeface="Calibri" panose="020F0502020204030204" pitchFamily="34" charset="0"/>
                          <a:ea typeface="Times New Roman" panose="02020603050405020304" pitchFamily="18" charset="0"/>
                          <a:cs typeface="Calibri" panose="020F0502020204030204" pitchFamily="34" charset="0"/>
                        </a:rPr>
                        <a:t> </a:t>
                      </a:r>
                    </a:p>
                    <a:p>
                      <a:pPr marL="0" marR="93345" indent="0" algn="r">
                        <a:lnSpc>
                          <a:spcPct val="125000"/>
                        </a:lnSpc>
                        <a:spcBef>
                          <a:spcPts val="0"/>
                        </a:spcBef>
                        <a:spcAft>
                          <a:spcPts val="0"/>
                        </a:spcAft>
                      </a:pPr>
                      <a:r>
                        <a:rPr lang="hr-HR" sz="2000">
                          <a:effectLst/>
                          <a:latin typeface="Calibri" panose="020F0502020204030204" pitchFamily="34" charset="0"/>
                          <a:ea typeface="Times New Roman" panose="02020603050405020304" pitchFamily="18" charset="0"/>
                          <a:cs typeface="Calibri" panose="020F0502020204030204" pitchFamily="34" charset="0"/>
                        </a:rPr>
                        <a:t> </a:t>
                      </a:r>
                    </a:p>
                    <a:p>
                      <a:pPr marL="0" marR="93345" indent="0" algn="r">
                        <a:lnSpc>
                          <a:spcPct val="125000"/>
                        </a:lnSpc>
                        <a:spcBef>
                          <a:spcPts val="0"/>
                        </a:spcBef>
                        <a:spcAft>
                          <a:spcPts val="0"/>
                        </a:spcAft>
                      </a:pPr>
                      <a:r>
                        <a:rPr lang="hr-HR" sz="2000">
                          <a:effectLst/>
                          <a:latin typeface="Calibri" panose="020F0502020204030204" pitchFamily="34" charset="0"/>
                          <a:ea typeface="Times New Roman" panose="02020603050405020304" pitchFamily="18" charset="0"/>
                          <a:cs typeface="Calibri" panose="020F0502020204030204" pitchFamily="34" charset="0"/>
                        </a:rPr>
                        <a:t>203,12</a:t>
                      </a:r>
                    </a:p>
                  </a:txBody>
                  <a:tcPr marL="68580" marR="68580" marT="0" marB="0"/>
                </a:tc>
                <a:extLst>
                  <a:ext uri="{0D108BD9-81ED-4DB2-BD59-A6C34878D82A}">
                    <a16:rowId xmlns:a16="http://schemas.microsoft.com/office/drawing/2014/main" val="409452945"/>
                  </a:ext>
                </a:extLst>
              </a:tr>
              <a:tr h="699431">
                <a:tc>
                  <a:txBody>
                    <a:bodyPr/>
                    <a:lstStyle/>
                    <a:p>
                      <a:pPr marL="0" marR="0" indent="0" algn="just">
                        <a:lnSpc>
                          <a:spcPct val="125000"/>
                        </a:lnSpc>
                        <a:spcBef>
                          <a:spcPts val="0"/>
                        </a:spcBef>
                        <a:spcAft>
                          <a:spcPts val="0"/>
                        </a:spcAft>
                      </a:pPr>
                      <a:r>
                        <a:rPr lang="hr-HR" sz="2000">
                          <a:effectLst/>
                          <a:latin typeface="Calibri" panose="020F0502020204030204" pitchFamily="34" charset="0"/>
                          <a:ea typeface="Times New Roman" panose="02020603050405020304" pitchFamily="18" charset="0"/>
                          <a:cs typeface="Calibri" panose="020F0502020204030204" pitchFamily="34" charset="0"/>
                        </a:rPr>
                        <a:t>Minimalna plaća za redovan rad uvećana za plaću za sate prekovremenog rada koji se plaćaju uvećano za 50%</a:t>
                      </a:r>
                    </a:p>
                    <a:p>
                      <a:pPr marL="0" marR="0" indent="0" algn="just">
                        <a:lnSpc>
                          <a:spcPct val="125000"/>
                        </a:lnSpc>
                        <a:spcBef>
                          <a:spcPts val="0"/>
                        </a:spcBef>
                        <a:spcAft>
                          <a:spcPts val="0"/>
                        </a:spcAft>
                      </a:pPr>
                      <a:r>
                        <a:rPr lang="hr-HR" sz="2000">
                          <a:effectLst/>
                          <a:latin typeface="Calibri" panose="020F0502020204030204" pitchFamily="34" charset="0"/>
                          <a:ea typeface="Times New Roman" panose="02020603050405020304" pitchFamily="18" charset="0"/>
                          <a:cs typeface="Calibri" panose="020F0502020204030204" pitchFamily="34" charset="0"/>
                        </a:rPr>
                        <a:t> (4.062,51 + 406,24 + 203,12)</a:t>
                      </a:r>
                    </a:p>
                  </a:txBody>
                  <a:tcPr marL="68580" marR="68580" marT="0" marB="0"/>
                </a:tc>
                <a:tc>
                  <a:txBody>
                    <a:bodyPr/>
                    <a:lstStyle/>
                    <a:p>
                      <a:pPr marL="0" marR="93345" indent="0" algn="r">
                        <a:lnSpc>
                          <a:spcPct val="125000"/>
                        </a:lnSpc>
                        <a:spcBef>
                          <a:spcPts val="0"/>
                        </a:spcBef>
                        <a:spcAft>
                          <a:spcPts val="0"/>
                        </a:spcAft>
                      </a:pPr>
                      <a:r>
                        <a:rPr lang="hr-HR" sz="2000" dirty="0">
                          <a:effectLst/>
                          <a:latin typeface="Calibri" panose="020F0502020204030204" pitchFamily="34" charset="0"/>
                          <a:ea typeface="Times New Roman" panose="02020603050405020304" pitchFamily="18" charset="0"/>
                          <a:cs typeface="Calibri" panose="020F0502020204030204" pitchFamily="34" charset="0"/>
                        </a:rPr>
                        <a:t> </a:t>
                      </a:r>
                    </a:p>
                    <a:p>
                      <a:pPr marL="0" marR="93345" indent="0" algn="r">
                        <a:lnSpc>
                          <a:spcPct val="125000"/>
                        </a:lnSpc>
                        <a:spcBef>
                          <a:spcPts val="0"/>
                        </a:spcBef>
                        <a:spcAft>
                          <a:spcPts val="0"/>
                        </a:spcAft>
                      </a:pPr>
                      <a:r>
                        <a:rPr lang="hr-HR" sz="2000" b="1" dirty="0">
                          <a:effectLst/>
                          <a:latin typeface="Calibri" panose="020F0502020204030204" pitchFamily="34" charset="0"/>
                          <a:ea typeface="Times New Roman" panose="02020603050405020304" pitchFamily="18" charset="0"/>
                          <a:cs typeface="Calibri" panose="020F0502020204030204" pitchFamily="34" charset="0"/>
                        </a:rPr>
                        <a:t>4.671,87</a:t>
                      </a:r>
                      <a:endParaRPr lang="hr-HR" sz="20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extLst>
                  <a:ext uri="{0D108BD9-81ED-4DB2-BD59-A6C34878D82A}">
                    <a16:rowId xmlns:a16="http://schemas.microsoft.com/office/drawing/2014/main" val="2084878145"/>
                  </a:ext>
                </a:extLst>
              </a:tr>
            </a:tbl>
          </a:graphicData>
        </a:graphic>
      </p:graphicFrame>
    </p:spTree>
    <p:extLst>
      <p:ext uri="{BB962C8B-B14F-4D97-AF65-F5344CB8AC3E}">
        <p14:creationId xmlns:p14="http://schemas.microsoft.com/office/powerpoint/2010/main" val="1565085041"/>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A9BE78-F8D7-4C1E-B440-76CDD2D31F17}"/>
              </a:ext>
            </a:extLst>
          </p:cNvPr>
          <p:cNvSpPr>
            <a:spLocks noGrp="1"/>
          </p:cNvSpPr>
          <p:nvPr>
            <p:ph type="title"/>
          </p:nvPr>
        </p:nvSpPr>
        <p:spPr/>
        <p:txBody>
          <a:bodyPr/>
          <a:lstStyle/>
          <a:p>
            <a:endParaRPr lang="hr-HR"/>
          </a:p>
        </p:txBody>
      </p:sp>
      <p:sp>
        <p:nvSpPr>
          <p:cNvPr id="3" name="Content Placeholder 2">
            <a:extLst>
              <a:ext uri="{FF2B5EF4-FFF2-40B4-BE49-F238E27FC236}">
                <a16:creationId xmlns:a16="http://schemas.microsoft.com/office/drawing/2014/main" id="{81BFB976-057D-40D4-8D0C-1382B3BCBB33}"/>
              </a:ext>
            </a:extLst>
          </p:cNvPr>
          <p:cNvSpPr>
            <a:spLocks noGrp="1"/>
          </p:cNvSpPr>
          <p:nvPr>
            <p:ph idx="1"/>
          </p:nvPr>
        </p:nvSpPr>
        <p:spPr/>
        <p:txBody>
          <a:bodyPr>
            <a:normAutofit/>
          </a:bodyPr>
          <a:lstStyle/>
          <a:p>
            <a:pPr marL="0" indent="0" algn="ctr">
              <a:buNone/>
            </a:pPr>
            <a:r>
              <a:rPr lang="hr-HR" sz="4000" dirty="0"/>
              <a:t>UVOĐENJE NEJEDNAKOG RASPOREDA RADNOG VREMENA</a:t>
            </a:r>
          </a:p>
          <a:p>
            <a:pPr marL="0" indent="0" algn="ctr">
              <a:buNone/>
            </a:pPr>
            <a:endParaRPr lang="hr-HR" sz="4000" dirty="0"/>
          </a:p>
          <a:p>
            <a:pPr marL="0" indent="0" algn="ctr">
              <a:buNone/>
            </a:pPr>
            <a:r>
              <a:rPr lang="hr-HR" sz="4000" dirty="0"/>
              <a:t>UVOĐENJE PRERASPODJELE RADNOG VREMENA</a:t>
            </a:r>
          </a:p>
        </p:txBody>
      </p:sp>
    </p:spTree>
    <p:extLst>
      <p:ext uri="{BB962C8B-B14F-4D97-AF65-F5344CB8AC3E}">
        <p14:creationId xmlns:p14="http://schemas.microsoft.com/office/powerpoint/2010/main" val="2562766069"/>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hr-HR" dirty="0"/>
              <a:t>Raspored radnog vremena u razdoblju izvanrednih okolnosti</a:t>
            </a:r>
          </a:p>
        </p:txBody>
      </p:sp>
      <p:sp>
        <p:nvSpPr>
          <p:cNvPr id="3" name="Content Placeholder 2"/>
          <p:cNvSpPr>
            <a:spLocks noGrp="1"/>
          </p:cNvSpPr>
          <p:nvPr>
            <p:ph idx="1"/>
          </p:nvPr>
        </p:nvSpPr>
        <p:spPr>
          <a:xfrm>
            <a:off x="457200" y="1844824"/>
            <a:ext cx="8363272" cy="4632176"/>
          </a:xfrm>
        </p:spPr>
        <p:txBody>
          <a:bodyPr/>
          <a:lstStyle/>
          <a:p>
            <a:r>
              <a:rPr lang="hr-HR" dirty="0"/>
              <a:t>Raspored ugovorenog radnog vremena je polazište za vođenje evidencije o radnom vremenu</a:t>
            </a:r>
          </a:p>
          <a:p>
            <a:r>
              <a:rPr lang="hr-HR" dirty="0"/>
              <a:t>Rasporedom radnog vremena raspoređuje se ugovoreno puno ili nepuno tjedno radno vrijeme radnika na dane u tjednu odnosno mjesecu.</a:t>
            </a:r>
          </a:p>
          <a:p>
            <a:r>
              <a:rPr lang="hr-HR" dirty="0"/>
              <a:t>Radno vrijeme se može rasporediti:</a:t>
            </a:r>
          </a:p>
          <a:p>
            <a:pPr marL="990600" indent="-447675">
              <a:buClr>
                <a:srgbClr val="FF0000"/>
              </a:buClr>
              <a:buFont typeface="Wingdings" panose="05000000000000000000" pitchFamily="2" charset="2"/>
              <a:buChar char="Ø"/>
            </a:pPr>
            <a:r>
              <a:rPr lang="hr-HR" dirty="0"/>
              <a:t>u </a:t>
            </a:r>
            <a:r>
              <a:rPr lang="hr-HR" u="sng" dirty="0"/>
              <a:t>jednakom</a:t>
            </a:r>
            <a:r>
              <a:rPr lang="hr-HR" dirty="0"/>
              <a:t>, ili  </a:t>
            </a:r>
          </a:p>
          <a:p>
            <a:pPr marL="990600" indent="-447675">
              <a:buClr>
                <a:srgbClr val="FF0000"/>
              </a:buClr>
              <a:buFont typeface="Wingdings" panose="05000000000000000000" pitchFamily="2" charset="2"/>
              <a:buChar char="Ø"/>
            </a:pPr>
            <a:r>
              <a:rPr lang="hr-HR" dirty="0"/>
              <a:t>u </a:t>
            </a:r>
            <a:r>
              <a:rPr lang="hr-HR" u="sng" dirty="0"/>
              <a:t>nejednakom</a:t>
            </a:r>
            <a:r>
              <a:rPr lang="hr-HR" dirty="0"/>
              <a:t> trajanju po danima, tjednima odnosno mjesecima</a:t>
            </a:r>
          </a:p>
          <a:p>
            <a:pPr marL="542925" indent="0">
              <a:buClr>
                <a:srgbClr val="FF0000"/>
              </a:buClr>
              <a:buNone/>
            </a:pPr>
            <a:endParaRPr lang="hr-HR" dirty="0"/>
          </a:p>
        </p:txBody>
      </p:sp>
    </p:spTree>
    <p:extLst>
      <p:ext uri="{BB962C8B-B14F-4D97-AF65-F5344CB8AC3E}">
        <p14:creationId xmlns:p14="http://schemas.microsoft.com/office/powerpoint/2010/main" val="2065594173"/>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hr-HR" sz="3600" dirty="0"/>
              <a:t>Nejednaki raspored - ograničenja</a:t>
            </a:r>
          </a:p>
        </p:txBody>
      </p:sp>
      <p:sp>
        <p:nvSpPr>
          <p:cNvPr id="3" name="Content Placeholder 2"/>
          <p:cNvSpPr>
            <a:spLocks noGrp="1"/>
          </p:cNvSpPr>
          <p:nvPr>
            <p:ph idx="1"/>
          </p:nvPr>
        </p:nvSpPr>
        <p:spPr/>
        <p:txBody>
          <a:bodyPr>
            <a:normAutofit fontScale="92500" lnSpcReduction="10000"/>
          </a:bodyPr>
          <a:lstStyle/>
          <a:p>
            <a:r>
              <a:rPr lang="hr-HR" b="1" dirty="0"/>
              <a:t>Razdoblje nejednakog rasporeda rada</a:t>
            </a:r>
            <a:r>
              <a:rPr lang="hr-HR" dirty="0"/>
              <a:t>:</a:t>
            </a:r>
          </a:p>
          <a:p>
            <a:pPr>
              <a:buNone/>
            </a:pPr>
            <a:r>
              <a:rPr lang="hr-HR" dirty="0"/>
              <a:t>    - najkraće - 1 mjesec</a:t>
            </a:r>
          </a:p>
          <a:p>
            <a:pPr>
              <a:buNone/>
            </a:pPr>
            <a:r>
              <a:rPr lang="hr-HR" dirty="0"/>
              <a:t>    - najduže - 12 mjeseci</a:t>
            </a:r>
          </a:p>
          <a:p>
            <a:r>
              <a:rPr lang="hr-HR" b="1" dirty="0"/>
              <a:t>Tjedna ograničenja trajanja rada:</a:t>
            </a:r>
          </a:p>
          <a:p>
            <a:pPr>
              <a:buNone/>
            </a:pPr>
            <a:r>
              <a:rPr lang="hr-HR" dirty="0"/>
              <a:t>    - najviše 50 sati tjedno, a ako je predviđeno KU najviše 60 </a:t>
            </a:r>
            <a:r>
              <a:rPr lang="hr-HR" dirty="0" err="1"/>
              <a:t>ati</a:t>
            </a:r>
            <a:endParaRPr lang="hr-HR" dirty="0"/>
          </a:p>
          <a:p>
            <a:pPr>
              <a:buNone/>
            </a:pPr>
            <a:r>
              <a:rPr lang="hr-HR" dirty="0"/>
              <a:t>    - najkraće – 0 sati (slobodni dani)</a:t>
            </a:r>
          </a:p>
          <a:p>
            <a:pPr marL="446088" indent="-446088">
              <a:buNone/>
            </a:pPr>
            <a:r>
              <a:rPr lang="hr-HR" dirty="0"/>
              <a:t>    - prosjek u razdoblju od 4 mjeseca: najviše 48 sati, uključujući i prekovremeni rad</a:t>
            </a:r>
          </a:p>
          <a:p>
            <a:pPr marL="269875" indent="-269875"/>
            <a:r>
              <a:rPr lang="hr-HR" b="1" dirty="0"/>
              <a:t>Bez tjednih ograničenja, uz sljedeće uvjete:</a:t>
            </a:r>
          </a:p>
          <a:p>
            <a:pPr marL="446088" indent="-446088">
              <a:buNone/>
            </a:pPr>
            <a:r>
              <a:rPr lang="hr-HR" dirty="0"/>
              <a:t>    - KU se može urediti ukupan fond sati u razdoblju trajanja nejednakog rasporeda (</a:t>
            </a:r>
            <a:r>
              <a:rPr lang="hr-HR" dirty="0" err="1"/>
              <a:t>tzv</a:t>
            </a:r>
            <a:r>
              <a:rPr lang="hr-HR" dirty="0"/>
              <a:t>. “banka sati”)</a:t>
            </a:r>
          </a:p>
          <a:p>
            <a:pPr marL="363538" indent="-363538">
              <a:buNone/>
            </a:pPr>
            <a:r>
              <a:rPr lang="hr-HR" dirty="0"/>
              <a:t>    - prosjek u razdoblju od 4 mjeseca (KU: 6 mjeseci): najviše 45 sati, uključujući i  prekovremeni rad</a:t>
            </a:r>
          </a:p>
        </p:txBody>
      </p:sp>
    </p:spTree>
    <p:extLst>
      <p:ext uri="{BB962C8B-B14F-4D97-AF65-F5344CB8AC3E}">
        <p14:creationId xmlns:p14="http://schemas.microsoft.com/office/powerpoint/2010/main" val="4053307109"/>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5152E4-633E-4340-A627-5C73C8222950}"/>
              </a:ext>
            </a:extLst>
          </p:cNvPr>
          <p:cNvSpPr>
            <a:spLocks noGrp="1"/>
          </p:cNvSpPr>
          <p:nvPr>
            <p:ph type="title"/>
          </p:nvPr>
        </p:nvSpPr>
        <p:spPr/>
        <p:txBody>
          <a:bodyPr>
            <a:normAutofit fontScale="90000"/>
          </a:bodyPr>
          <a:lstStyle/>
          <a:p>
            <a:pPr algn="ctr"/>
            <a:r>
              <a:rPr lang="hr-HR" dirty="0"/>
              <a:t>Obveza obavještavanja radnika o promjeni rasporeda</a:t>
            </a:r>
          </a:p>
        </p:txBody>
      </p:sp>
      <p:sp>
        <p:nvSpPr>
          <p:cNvPr id="3" name="Content Placeholder 2">
            <a:extLst>
              <a:ext uri="{FF2B5EF4-FFF2-40B4-BE49-F238E27FC236}">
                <a16:creationId xmlns:a16="http://schemas.microsoft.com/office/drawing/2014/main" id="{37F9C584-CC21-47A1-9088-4813B05DF04E}"/>
              </a:ext>
            </a:extLst>
          </p:cNvPr>
          <p:cNvSpPr>
            <a:spLocks noGrp="1"/>
          </p:cNvSpPr>
          <p:nvPr>
            <p:ph idx="1"/>
          </p:nvPr>
        </p:nvSpPr>
        <p:spPr>
          <a:xfrm>
            <a:off x="457200" y="1772816"/>
            <a:ext cx="8229600" cy="4704184"/>
          </a:xfrm>
        </p:spPr>
        <p:txBody>
          <a:bodyPr/>
          <a:lstStyle/>
          <a:p>
            <a:pPr>
              <a:lnSpc>
                <a:spcPct val="90000"/>
              </a:lnSpc>
            </a:pPr>
            <a:r>
              <a:rPr lang="hr-HR" dirty="0"/>
              <a:t>Ako raspored nije uređen propisom, kolektivnim ugovorom, sporazumom ili ugovorom o radu – ODLUKA POSLODAVCA</a:t>
            </a:r>
          </a:p>
          <a:p>
            <a:pPr>
              <a:lnSpc>
                <a:spcPct val="90000"/>
              </a:lnSpc>
            </a:pPr>
            <a:r>
              <a:rPr lang="hr-HR" dirty="0"/>
              <a:t>Obveza savjetovanja s Radničkim vijećem</a:t>
            </a:r>
            <a:endParaRPr lang="hr-HR" b="1" dirty="0"/>
          </a:p>
          <a:p>
            <a:pPr>
              <a:lnSpc>
                <a:spcPct val="90000"/>
              </a:lnSpc>
            </a:pPr>
            <a:r>
              <a:rPr lang="hr-HR" dirty="0"/>
              <a:t>Poslodavac je dužan obavijestiti radnike o rasporedu ili o promjeni rasporeda – </a:t>
            </a:r>
            <a:r>
              <a:rPr lang="hr-HR" b="1" dirty="0"/>
              <a:t>najmanje tjedan dana unaprijed</a:t>
            </a:r>
          </a:p>
          <a:p>
            <a:pPr>
              <a:lnSpc>
                <a:spcPct val="90000"/>
              </a:lnSpc>
            </a:pPr>
            <a:r>
              <a:rPr lang="hr-HR" dirty="0"/>
              <a:t>Iznimka - ne mora obavijestiti tjedan dana unaprijed u dva slučaja:</a:t>
            </a:r>
          </a:p>
          <a:p>
            <a:pPr marL="541338" indent="-541338">
              <a:lnSpc>
                <a:spcPct val="90000"/>
              </a:lnSpc>
              <a:buNone/>
            </a:pPr>
            <a:r>
              <a:rPr lang="hr-HR" dirty="0"/>
              <a:t>  1. u slučaju hitnog prekovremenog rada, i </a:t>
            </a:r>
          </a:p>
          <a:p>
            <a:pPr marL="457200" indent="-457200">
              <a:lnSpc>
                <a:spcPct val="90000"/>
              </a:lnSpc>
              <a:buNone/>
            </a:pPr>
            <a:r>
              <a:rPr lang="hr-HR" dirty="0"/>
              <a:t>  2. kod nejednakog rasporeda radnog vremena u slučaju prijeke potrebe za radom radnika</a:t>
            </a:r>
            <a:endParaRPr lang="en-US" dirty="0"/>
          </a:p>
          <a:p>
            <a:r>
              <a:rPr lang="hr-HR" dirty="0"/>
              <a:t>Može li se rok o obvezi obavještavanja radnika, u  izvanrednim okolnostima, skratiti?</a:t>
            </a:r>
          </a:p>
        </p:txBody>
      </p:sp>
    </p:spTree>
    <p:extLst>
      <p:ext uri="{BB962C8B-B14F-4D97-AF65-F5344CB8AC3E}">
        <p14:creationId xmlns:p14="http://schemas.microsoft.com/office/powerpoint/2010/main" val="224847004"/>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15F62B-F0B3-4B82-A0BA-7F638A1F1164}"/>
              </a:ext>
            </a:extLst>
          </p:cNvPr>
          <p:cNvSpPr>
            <a:spLocks noGrp="1"/>
          </p:cNvSpPr>
          <p:nvPr>
            <p:ph type="title"/>
          </p:nvPr>
        </p:nvSpPr>
        <p:spPr/>
        <p:txBody>
          <a:bodyPr/>
          <a:lstStyle/>
          <a:p>
            <a:endParaRPr lang="hr-HR"/>
          </a:p>
        </p:txBody>
      </p:sp>
      <p:sp>
        <p:nvSpPr>
          <p:cNvPr id="3" name="Content Placeholder 2">
            <a:extLst>
              <a:ext uri="{FF2B5EF4-FFF2-40B4-BE49-F238E27FC236}">
                <a16:creationId xmlns:a16="http://schemas.microsoft.com/office/drawing/2014/main" id="{827BAD17-42E4-42B7-8F4F-B628C13745F4}"/>
              </a:ext>
            </a:extLst>
          </p:cNvPr>
          <p:cNvSpPr>
            <a:spLocks noGrp="1"/>
          </p:cNvSpPr>
          <p:nvPr>
            <p:ph idx="1"/>
          </p:nvPr>
        </p:nvSpPr>
        <p:spPr/>
        <p:txBody>
          <a:bodyPr>
            <a:normAutofit/>
          </a:bodyPr>
          <a:lstStyle/>
          <a:p>
            <a:pPr marL="0" indent="0" algn="ctr">
              <a:buNone/>
            </a:pPr>
            <a:endParaRPr lang="hr-HR" sz="4000" dirty="0"/>
          </a:p>
          <a:p>
            <a:pPr marL="0" indent="0" algn="ctr">
              <a:buNone/>
            </a:pPr>
            <a:r>
              <a:rPr lang="hr-HR" sz="4000" dirty="0"/>
              <a:t>„PRISILNO” KORIŠTENJE GODIŠNJEG ODMORA</a:t>
            </a:r>
          </a:p>
        </p:txBody>
      </p:sp>
    </p:spTree>
    <p:extLst>
      <p:ext uri="{BB962C8B-B14F-4D97-AF65-F5344CB8AC3E}">
        <p14:creationId xmlns:p14="http://schemas.microsoft.com/office/powerpoint/2010/main" val="2376795069"/>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C70B4F-68A2-4038-B57A-22FA30751B71}"/>
              </a:ext>
            </a:extLst>
          </p:cNvPr>
          <p:cNvSpPr>
            <a:spLocks noGrp="1"/>
          </p:cNvSpPr>
          <p:nvPr>
            <p:ph type="title"/>
          </p:nvPr>
        </p:nvSpPr>
        <p:spPr/>
        <p:txBody>
          <a:bodyPr>
            <a:normAutofit fontScale="90000"/>
          </a:bodyPr>
          <a:lstStyle/>
          <a:p>
            <a:pPr algn="ctr"/>
            <a:r>
              <a:rPr lang="hr-HR" dirty="0"/>
              <a:t>Godišnji odmor u evidenciji radnog vremena</a:t>
            </a:r>
          </a:p>
        </p:txBody>
      </p:sp>
      <p:sp>
        <p:nvSpPr>
          <p:cNvPr id="3" name="Content Placeholder 2">
            <a:extLst>
              <a:ext uri="{FF2B5EF4-FFF2-40B4-BE49-F238E27FC236}">
                <a16:creationId xmlns:a16="http://schemas.microsoft.com/office/drawing/2014/main" id="{5555C705-0FB5-4426-A1E6-7054BFF8CC29}"/>
              </a:ext>
            </a:extLst>
          </p:cNvPr>
          <p:cNvSpPr>
            <a:spLocks noGrp="1"/>
          </p:cNvSpPr>
          <p:nvPr>
            <p:ph idx="1"/>
          </p:nvPr>
        </p:nvSpPr>
        <p:spPr/>
        <p:txBody>
          <a:bodyPr>
            <a:normAutofit lnSpcReduction="10000"/>
          </a:bodyPr>
          <a:lstStyle/>
          <a:p>
            <a:pPr marL="0" indent="0">
              <a:buNone/>
            </a:pPr>
            <a:r>
              <a:rPr lang="hr-HR" dirty="0"/>
              <a:t>Obvezni podaci u evidenciji radnog vremena:</a:t>
            </a:r>
          </a:p>
          <a:p>
            <a:pPr marL="895350" indent="-541338">
              <a:buFont typeface="Wingdings" panose="05000000000000000000" pitchFamily="2" charset="2"/>
              <a:buChar char="ü"/>
            </a:pPr>
            <a:r>
              <a:rPr lang="hr-HR" b="1" dirty="0"/>
              <a:t>sati korištenja odmora – u </a:t>
            </a:r>
            <a:r>
              <a:rPr lang="hr-HR" dirty="0"/>
              <a:t>obrascu JOPPD se iskazuju kao neodrađeni sati, na stranici B,  u poju pod 10.0.</a:t>
            </a:r>
          </a:p>
          <a:p>
            <a:pPr marL="895350" indent="-541338">
              <a:buFont typeface="Wingdings" panose="05000000000000000000" pitchFamily="2" charset="2"/>
              <a:buChar char="ü"/>
            </a:pPr>
            <a:r>
              <a:rPr lang="hr-HR" dirty="0"/>
              <a:t>neradni dani i blagdani utvrđeni posebnim propisom</a:t>
            </a:r>
          </a:p>
          <a:p>
            <a:pPr marL="895350" indent="-541338">
              <a:buFont typeface="Wingdings" panose="05000000000000000000" pitchFamily="2" charset="2"/>
              <a:buChar char="ü"/>
            </a:pPr>
            <a:r>
              <a:rPr lang="hr-HR" dirty="0"/>
              <a:t>sati spriječenosti za rad zbog privremene nesposobnosti za rad</a:t>
            </a:r>
          </a:p>
          <a:p>
            <a:pPr marL="895350" indent="-541338">
              <a:buFont typeface="Wingdings" panose="05000000000000000000" pitchFamily="2" charset="2"/>
              <a:buChar char="ü"/>
            </a:pPr>
            <a:r>
              <a:rPr lang="hr-HR" dirty="0"/>
              <a:t>sati plaćenih dopusta</a:t>
            </a:r>
          </a:p>
          <a:p>
            <a:pPr marL="895350" indent="-541338">
              <a:buFont typeface="Wingdings" panose="05000000000000000000" pitchFamily="2" charset="2"/>
              <a:buChar char="ü"/>
            </a:pPr>
            <a:r>
              <a:rPr lang="hr-HR" dirty="0"/>
              <a:t>sati nenazočnosti u tijeku dnevnog rasporeda radnog vremena po zahtjevu radnika</a:t>
            </a:r>
          </a:p>
          <a:p>
            <a:pPr marL="895350" indent="-541338">
              <a:buFont typeface="Wingdings" panose="05000000000000000000" pitchFamily="2" charset="2"/>
              <a:buChar char="ü"/>
            </a:pPr>
            <a:r>
              <a:rPr lang="hr-HR" dirty="0"/>
              <a:t>sati nenazočnosti u tijeku dnevnog rasporeda radnog vremena u kojima radnik svojom krivnjom ne obavlja ugovorene poslove</a:t>
            </a:r>
          </a:p>
        </p:txBody>
      </p:sp>
    </p:spTree>
    <p:extLst>
      <p:ext uri="{BB962C8B-B14F-4D97-AF65-F5344CB8AC3E}">
        <p14:creationId xmlns:p14="http://schemas.microsoft.com/office/powerpoint/2010/main" val="2280866364"/>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722AA5-9248-4152-BEDE-6C1B0A60D629}"/>
              </a:ext>
            </a:extLst>
          </p:cNvPr>
          <p:cNvSpPr>
            <a:spLocks noGrp="1"/>
          </p:cNvSpPr>
          <p:nvPr>
            <p:ph type="title"/>
          </p:nvPr>
        </p:nvSpPr>
        <p:spPr/>
        <p:txBody>
          <a:bodyPr>
            <a:normAutofit fontScale="90000"/>
          </a:bodyPr>
          <a:lstStyle/>
          <a:p>
            <a:pPr algn="ctr"/>
            <a:r>
              <a:rPr lang="hr-HR" dirty="0"/>
              <a:t>Razdoblja koja se ne računaju u dane godišnjeg odmora</a:t>
            </a:r>
          </a:p>
        </p:txBody>
      </p:sp>
      <p:sp>
        <p:nvSpPr>
          <p:cNvPr id="3" name="Content Placeholder 2">
            <a:extLst>
              <a:ext uri="{FF2B5EF4-FFF2-40B4-BE49-F238E27FC236}">
                <a16:creationId xmlns:a16="http://schemas.microsoft.com/office/drawing/2014/main" id="{C5ED1880-F16E-4422-B1BB-2A45BC1E2A50}"/>
              </a:ext>
            </a:extLst>
          </p:cNvPr>
          <p:cNvSpPr>
            <a:spLocks noGrp="1"/>
          </p:cNvSpPr>
          <p:nvPr>
            <p:ph idx="1"/>
          </p:nvPr>
        </p:nvSpPr>
        <p:spPr>
          <a:xfrm>
            <a:off x="457200" y="1700808"/>
            <a:ext cx="8229600" cy="4776192"/>
          </a:xfrm>
        </p:spPr>
        <p:txBody>
          <a:bodyPr/>
          <a:lstStyle/>
          <a:p>
            <a:pPr marL="233363" indent="-139700">
              <a:lnSpc>
                <a:spcPct val="90000"/>
              </a:lnSpc>
              <a:defRPr/>
            </a:pPr>
            <a:r>
              <a:rPr lang="hr-HR" sz="2800" dirty="0"/>
              <a:t>U godišnji odmor se </a:t>
            </a:r>
            <a:r>
              <a:rPr lang="hr-HR" sz="2800" b="1" dirty="0"/>
              <a:t>ne uračunavaju:</a:t>
            </a:r>
            <a:endParaRPr lang="hr-HR" sz="2800" dirty="0"/>
          </a:p>
          <a:p>
            <a:pPr marL="620713" indent="-444500">
              <a:lnSpc>
                <a:spcPct val="90000"/>
              </a:lnSpc>
              <a:buNone/>
              <a:defRPr/>
            </a:pPr>
            <a:r>
              <a:rPr lang="hr-HR" sz="2800" dirty="0"/>
              <a:t>   </a:t>
            </a:r>
            <a:r>
              <a:rPr lang="hr-HR" dirty="0"/>
              <a:t>- blagdani i neradni dani </a:t>
            </a:r>
          </a:p>
          <a:p>
            <a:pPr marL="620713" indent="-444500">
              <a:lnSpc>
                <a:spcPct val="90000"/>
              </a:lnSpc>
              <a:buNone/>
              <a:defRPr/>
            </a:pPr>
            <a:r>
              <a:rPr lang="hr-HR" dirty="0"/>
              <a:t>    - dan odnosno dani tjednog odmora (o tome nema izričite odredbe u ZR-u, ali…)</a:t>
            </a:r>
          </a:p>
          <a:p>
            <a:pPr marL="620713" indent="-444500">
              <a:lnSpc>
                <a:spcPct val="90000"/>
              </a:lnSpc>
              <a:buNone/>
              <a:defRPr/>
            </a:pPr>
            <a:r>
              <a:rPr lang="hr-HR" dirty="0"/>
              <a:t>    - razdoblja bolovanja i korištenja prava na </a:t>
            </a:r>
            <a:r>
              <a:rPr lang="hr-HR" dirty="0" err="1"/>
              <a:t>rodiljni</a:t>
            </a:r>
            <a:r>
              <a:rPr lang="hr-HR" dirty="0"/>
              <a:t> i roditeljski </a:t>
            </a:r>
          </a:p>
          <a:p>
            <a:pPr marL="620713" indent="-444500">
              <a:lnSpc>
                <a:spcPct val="90000"/>
              </a:lnSpc>
              <a:buNone/>
              <a:defRPr/>
            </a:pPr>
            <a:r>
              <a:rPr lang="hr-HR" dirty="0"/>
              <a:t>      dopust</a:t>
            </a:r>
          </a:p>
          <a:p>
            <a:pPr marL="620713" indent="-444500">
              <a:lnSpc>
                <a:spcPct val="90000"/>
              </a:lnSpc>
              <a:buNone/>
              <a:defRPr/>
            </a:pPr>
            <a:r>
              <a:rPr lang="hr-HR" dirty="0"/>
              <a:t>    - plaćeni dopust</a:t>
            </a:r>
          </a:p>
          <a:p>
            <a:pPr marL="284163" indent="-284163">
              <a:lnSpc>
                <a:spcPct val="90000"/>
              </a:lnSpc>
              <a:defRPr/>
            </a:pPr>
            <a:r>
              <a:rPr lang="hr-HR" dirty="0"/>
              <a:t>Primjer: radniku koji je godišnjem odmoru do 15. travnja 2020., u dane godišnjeg odmora se ne uračunava blagdan Uskrsni ponedjeljak koji pada na dan 13. travnja 2020. godine</a:t>
            </a:r>
          </a:p>
          <a:p>
            <a:pPr marL="0" indent="0">
              <a:lnSpc>
                <a:spcPct val="90000"/>
              </a:lnSpc>
              <a:buNone/>
              <a:defRPr/>
            </a:pPr>
            <a:endParaRPr lang="hr-HR" dirty="0"/>
          </a:p>
          <a:p>
            <a:pPr marL="0" indent="0">
              <a:lnSpc>
                <a:spcPct val="90000"/>
              </a:lnSpc>
              <a:buNone/>
              <a:defRPr/>
            </a:pPr>
            <a:endParaRPr lang="hr-HR" dirty="0"/>
          </a:p>
        </p:txBody>
      </p:sp>
    </p:spTree>
    <p:extLst>
      <p:ext uri="{BB962C8B-B14F-4D97-AF65-F5344CB8AC3E}">
        <p14:creationId xmlns:p14="http://schemas.microsoft.com/office/powerpoint/2010/main" val="3192239107"/>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BE0940-E3B0-4415-B30D-BA5CD93EBF52}"/>
              </a:ext>
            </a:extLst>
          </p:cNvPr>
          <p:cNvSpPr>
            <a:spLocks noGrp="1"/>
          </p:cNvSpPr>
          <p:nvPr>
            <p:ph type="title"/>
          </p:nvPr>
        </p:nvSpPr>
        <p:spPr>
          <a:xfrm>
            <a:off x="457200" y="548680"/>
            <a:ext cx="8229600" cy="1080120"/>
          </a:xfrm>
        </p:spPr>
        <p:txBody>
          <a:bodyPr>
            <a:noAutofit/>
          </a:bodyPr>
          <a:lstStyle/>
          <a:p>
            <a:pPr algn="ctr"/>
            <a:r>
              <a:rPr lang="hr-HR" sz="3200" dirty="0"/>
              <a:t>Visina i porezna obilježja naknade plaće za godišnji odmor</a:t>
            </a:r>
          </a:p>
        </p:txBody>
      </p:sp>
      <p:sp>
        <p:nvSpPr>
          <p:cNvPr id="3" name="Content Placeholder 2">
            <a:extLst>
              <a:ext uri="{FF2B5EF4-FFF2-40B4-BE49-F238E27FC236}">
                <a16:creationId xmlns:a16="http://schemas.microsoft.com/office/drawing/2014/main" id="{E741EED8-F011-4F93-9C15-44BE58CA9633}"/>
              </a:ext>
            </a:extLst>
          </p:cNvPr>
          <p:cNvSpPr>
            <a:spLocks noGrp="1"/>
          </p:cNvSpPr>
          <p:nvPr>
            <p:ph idx="1"/>
          </p:nvPr>
        </p:nvSpPr>
        <p:spPr>
          <a:xfrm>
            <a:off x="457200" y="1628800"/>
            <a:ext cx="8229600" cy="4848200"/>
          </a:xfrm>
        </p:spPr>
        <p:txBody>
          <a:bodyPr>
            <a:normAutofit fontScale="92500" lnSpcReduction="20000"/>
          </a:bodyPr>
          <a:lstStyle/>
          <a:p>
            <a:pPr marL="0" indent="0" algn="ctr">
              <a:buNone/>
            </a:pPr>
            <a:r>
              <a:rPr lang="hr-HR" i="1" dirty="0"/>
              <a:t>Čl. 81. Zakona o radu:</a:t>
            </a:r>
          </a:p>
          <a:p>
            <a:pPr marL="0" indent="0" algn="just">
              <a:buNone/>
            </a:pPr>
            <a:r>
              <a:rPr lang="hr-HR" dirty="0"/>
              <a:t>„Za vrijeme korištenja godišnjeg odmora radnik ima pravo na naknadu plaće u visini određenoj kolektivnim ugovorom, pravilnikom o radu ili ugovorom o radu, a najmanje u visini njegove prosječne mjesečne plaće u prethodna tri mjeseca (uračunavajući sva primanja u novcu i naravi koja predstavljaju naknadu za rad).”</a:t>
            </a:r>
            <a:endParaRPr lang="hr-HR" i="1" dirty="0"/>
          </a:p>
          <a:p>
            <a:r>
              <a:rPr lang="hr-HR" b="1" dirty="0"/>
              <a:t>Obveza poslodavca: </a:t>
            </a:r>
            <a:r>
              <a:rPr lang="hr-HR" dirty="0"/>
              <a:t>primijeniti </a:t>
            </a:r>
            <a:r>
              <a:rPr lang="hr-HR" u="sng" dirty="0"/>
              <a:t>za radnika najpovoljnije pravo</a:t>
            </a:r>
            <a:r>
              <a:rPr lang="hr-HR" dirty="0"/>
              <a:t>:</a:t>
            </a:r>
          </a:p>
          <a:p>
            <a:pPr indent="195263">
              <a:buFontTx/>
              <a:buChar char="-"/>
              <a:defRPr/>
            </a:pPr>
            <a:r>
              <a:rPr lang="hr-HR" dirty="0"/>
              <a:t>čl. 81. Zakona o radu</a:t>
            </a:r>
          </a:p>
          <a:p>
            <a:pPr indent="195263">
              <a:buFontTx/>
              <a:buChar char="-"/>
              <a:defRPr/>
            </a:pPr>
            <a:r>
              <a:rPr lang="hr-HR" dirty="0"/>
              <a:t>kolektivni ugovor koji obvezuje poslodavca</a:t>
            </a:r>
          </a:p>
          <a:p>
            <a:pPr indent="195263">
              <a:buFontTx/>
              <a:buChar char="-"/>
              <a:defRPr/>
            </a:pPr>
            <a:r>
              <a:rPr lang="hr-HR" dirty="0"/>
              <a:t>pravilnik o radu</a:t>
            </a:r>
          </a:p>
          <a:p>
            <a:pPr indent="195263">
              <a:buFontTx/>
              <a:buChar char="-"/>
              <a:defRPr/>
            </a:pPr>
            <a:r>
              <a:rPr lang="hr-HR" dirty="0"/>
              <a:t>ugovor o radu</a:t>
            </a:r>
          </a:p>
          <a:p>
            <a:pPr marL="269875" indent="-269875"/>
            <a:r>
              <a:rPr lang="hr-HR" altLang="sr-Latn-RS" dirty="0"/>
              <a:t>Čl. 92. st. 4. Zakona o radu: naknadom plaće smatra se bruto iznos </a:t>
            </a:r>
          </a:p>
          <a:p>
            <a:pPr marL="269875" indent="-269875"/>
            <a:r>
              <a:rPr lang="hr-HR" altLang="sr-Latn-RS" dirty="0"/>
              <a:t>Čl. 21. Zakona o porezu na dohodak: naknada plaće za razdoblja korištenja godišnjeg  u poreznom se smislu smatra plaćom</a:t>
            </a:r>
          </a:p>
          <a:p>
            <a:pPr marL="0" indent="0">
              <a:buNone/>
            </a:pPr>
            <a:endParaRPr lang="hr-HR" dirty="0"/>
          </a:p>
        </p:txBody>
      </p:sp>
    </p:spTree>
    <p:extLst>
      <p:ext uri="{BB962C8B-B14F-4D97-AF65-F5344CB8AC3E}">
        <p14:creationId xmlns:p14="http://schemas.microsoft.com/office/powerpoint/2010/main" val="112529517"/>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6996FB6B-0EFC-4F7F-8F8D-F406E6BAD2F5}"/>
              </a:ext>
            </a:extLst>
          </p:cNvPr>
          <p:cNvSpPr>
            <a:spLocks noGrp="1"/>
          </p:cNvSpPr>
          <p:nvPr>
            <p:ph type="title"/>
          </p:nvPr>
        </p:nvSpPr>
        <p:spPr/>
        <p:txBody>
          <a:bodyPr>
            <a:normAutofit/>
          </a:bodyPr>
          <a:lstStyle/>
          <a:p>
            <a:r>
              <a:rPr lang="hr-HR" b="1" dirty="0"/>
              <a:t>UVODNE NAPOMENE</a:t>
            </a:r>
          </a:p>
        </p:txBody>
      </p:sp>
      <p:sp>
        <p:nvSpPr>
          <p:cNvPr id="3" name="Rezervirano mjesto sadržaja 2">
            <a:extLst>
              <a:ext uri="{FF2B5EF4-FFF2-40B4-BE49-F238E27FC236}">
                <a16:creationId xmlns:a16="http://schemas.microsoft.com/office/drawing/2014/main" id="{F397D83F-7546-44B4-96D9-83C1A62F6EAF}"/>
              </a:ext>
            </a:extLst>
          </p:cNvPr>
          <p:cNvSpPr>
            <a:spLocks noGrp="1"/>
          </p:cNvSpPr>
          <p:nvPr>
            <p:ph idx="1"/>
          </p:nvPr>
        </p:nvSpPr>
        <p:spPr/>
        <p:txBody>
          <a:bodyPr>
            <a:normAutofit/>
          </a:bodyPr>
          <a:lstStyle/>
          <a:p>
            <a:pPr marL="0" lvl="0" indent="0" algn="just">
              <a:spcBef>
                <a:spcPts val="0"/>
              </a:spcBef>
              <a:buClr>
                <a:srgbClr val="4F81BD"/>
              </a:buClr>
              <a:buNone/>
            </a:pPr>
            <a:endParaRPr lang="hr-HR" sz="2800" dirty="0"/>
          </a:p>
          <a:p>
            <a:pPr marL="0" lvl="0" indent="0" algn="just">
              <a:spcBef>
                <a:spcPts val="0"/>
              </a:spcBef>
              <a:buClr>
                <a:srgbClr val="4F81BD"/>
              </a:buClr>
              <a:buNone/>
            </a:pPr>
            <a:endParaRPr lang="hr-HR" sz="2800" dirty="0"/>
          </a:p>
          <a:p>
            <a:pPr lvl="0" algn="just">
              <a:spcBef>
                <a:spcPts val="0"/>
              </a:spcBef>
              <a:buClr>
                <a:srgbClr val="4F81BD"/>
              </a:buClr>
            </a:pPr>
            <a:r>
              <a:rPr lang="hr-HR" sz="2800" dirty="0"/>
              <a:t>U prezentaciji su obuhvaćeni slučajevi koje sada možemo sagledati, kako kod onih poslodavaca koji su u potpunosti ili djelomično morali obustaviti svoje poslovne aktivnosti, tako i kod onih koji će zbog </a:t>
            </a:r>
            <a:r>
              <a:rPr lang="hr-HR" sz="2800" dirty="0" err="1"/>
              <a:t>koronavirusa</a:t>
            </a:r>
            <a:r>
              <a:rPr lang="hr-HR" sz="2800" dirty="0"/>
              <a:t> rad morati organizirati uz povećani angažman svojih radnika, djelatnika, zaposlenika ili službenika</a:t>
            </a:r>
          </a:p>
          <a:p>
            <a:endParaRPr lang="hr-HR" dirty="0"/>
          </a:p>
        </p:txBody>
      </p:sp>
    </p:spTree>
    <p:extLst>
      <p:ext uri="{BB962C8B-B14F-4D97-AF65-F5344CB8AC3E}">
        <p14:creationId xmlns:p14="http://schemas.microsoft.com/office/powerpoint/2010/main" val="4090756393"/>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D5019A-4B2D-403D-94E0-F508B8083566}"/>
              </a:ext>
            </a:extLst>
          </p:cNvPr>
          <p:cNvSpPr>
            <a:spLocks noGrp="1"/>
          </p:cNvSpPr>
          <p:nvPr>
            <p:ph type="title"/>
          </p:nvPr>
        </p:nvSpPr>
        <p:spPr/>
        <p:txBody>
          <a:bodyPr/>
          <a:lstStyle/>
          <a:p>
            <a:endParaRPr lang="hr-HR" dirty="0"/>
          </a:p>
        </p:txBody>
      </p:sp>
      <p:sp>
        <p:nvSpPr>
          <p:cNvPr id="3" name="Content Placeholder 2">
            <a:extLst>
              <a:ext uri="{FF2B5EF4-FFF2-40B4-BE49-F238E27FC236}">
                <a16:creationId xmlns:a16="http://schemas.microsoft.com/office/drawing/2014/main" id="{2BE53554-9A16-46BA-8E59-61311C768FDC}"/>
              </a:ext>
            </a:extLst>
          </p:cNvPr>
          <p:cNvSpPr>
            <a:spLocks noGrp="1"/>
          </p:cNvSpPr>
          <p:nvPr>
            <p:ph idx="1"/>
          </p:nvPr>
        </p:nvSpPr>
        <p:spPr/>
        <p:txBody>
          <a:bodyPr>
            <a:normAutofit/>
          </a:bodyPr>
          <a:lstStyle/>
          <a:p>
            <a:pPr marL="0" indent="0" algn="ctr">
              <a:buNone/>
            </a:pPr>
            <a:endParaRPr lang="hr-HR" sz="4000" dirty="0"/>
          </a:p>
          <a:p>
            <a:pPr marL="0" indent="0" algn="ctr">
              <a:buNone/>
            </a:pPr>
            <a:r>
              <a:rPr lang="hr-HR" sz="4000" dirty="0"/>
              <a:t>PLAĆENI I NEPLAĆENI DOPUST</a:t>
            </a:r>
          </a:p>
        </p:txBody>
      </p:sp>
    </p:spTree>
    <p:extLst>
      <p:ext uri="{BB962C8B-B14F-4D97-AF65-F5344CB8AC3E}">
        <p14:creationId xmlns:p14="http://schemas.microsoft.com/office/powerpoint/2010/main" val="705206213"/>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494890-9B21-4A38-8EDD-C83D7D35C44F}"/>
              </a:ext>
            </a:extLst>
          </p:cNvPr>
          <p:cNvSpPr>
            <a:spLocks noGrp="1"/>
          </p:cNvSpPr>
          <p:nvPr>
            <p:ph type="title"/>
          </p:nvPr>
        </p:nvSpPr>
        <p:spPr>
          <a:xfrm>
            <a:off x="457200" y="533400"/>
            <a:ext cx="8229600" cy="663352"/>
          </a:xfrm>
        </p:spPr>
        <p:txBody>
          <a:bodyPr>
            <a:normAutofit fontScale="90000"/>
          </a:bodyPr>
          <a:lstStyle/>
          <a:p>
            <a:pPr algn="ctr"/>
            <a:r>
              <a:rPr lang="hr-HR" dirty="0"/>
              <a:t>Plaćeni dopust kao mjera zaštite radnika i stanovništva</a:t>
            </a:r>
          </a:p>
        </p:txBody>
      </p:sp>
      <p:sp>
        <p:nvSpPr>
          <p:cNvPr id="3" name="Content Placeholder 2">
            <a:extLst>
              <a:ext uri="{FF2B5EF4-FFF2-40B4-BE49-F238E27FC236}">
                <a16:creationId xmlns:a16="http://schemas.microsoft.com/office/drawing/2014/main" id="{1C348D6D-7FA2-4C5D-9132-D701205E1FDB}"/>
              </a:ext>
            </a:extLst>
          </p:cNvPr>
          <p:cNvSpPr>
            <a:spLocks noGrp="1"/>
          </p:cNvSpPr>
          <p:nvPr>
            <p:ph idx="1"/>
          </p:nvPr>
        </p:nvSpPr>
        <p:spPr>
          <a:xfrm>
            <a:off x="457200" y="1700808"/>
            <a:ext cx="8229600" cy="4776192"/>
          </a:xfrm>
        </p:spPr>
        <p:txBody>
          <a:bodyPr>
            <a:normAutofit fontScale="92500" lnSpcReduction="20000"/>
          </a:bodyPr>
          <a:lstStyle/>
          <a:p>
            <a:r>
              <a:rPr lang="hr-HR" dirty="0"/>
              <a:t>Razlikovanje odmora i dopusta:</a:t>
            </a:r>
          </a:p>
          <a:p>
            <a:pPr marL="612775" indent="-342900">
              <a:buFont typeface="Wingdings" panose="05000000000000000000" pitchFamily="2" charset="2"/>
              <a:buChar char="q"/>
            </a:pPr>
            <a:r>
              <a:rPr lang="hr-HR" dirty="0"/>
              <a:t>odmori su propisani kao pravo i obveza obiju strana radnog odnosa; odmor je u funkciji obnavljanja radnikovih sposobnosti i zaštite njegova zdravlja</a:t>
            </a:r>
          </a:p>
          <a:p>
            <a:pPr marL="612775" indent="-342900">
              <a:buFont typeface="Wingdings" panose="05000000000000000000" pitchFamily="2" charset="2"/>
              <a:buChar char="q"/>
            </a:pPr>
            <a:r>
              <a:rPr lang="hr-HR" dirty="0"/>
              <a:t>plaćeni dopust je u funkciji zadovoljenja osobnih potreba radnika</a:t>
            </a:r>
          </a:p>
          <a:p>
            <a:r>
              <a:rPr lang="hr-HR" dirty="0"/>
              <a:t>Pravo radnika na plaćeni dopust:</a:t>
            </a:r>
          </a:p>
          <a:p>
            <a:pPr marL="354013" indent="-265113">
              <a:buNone/>
            </a:pPr>
            <a:r>
              <a:rPr lang="hr-HR" dirty="0"/>
              <a:t>1. za važne osobne potrebe najviše do sedam radnih dana u kalendarskoj godini, pri čemu zakon navodi što se osobito smatra važnim osobnim potrebama radnika, ali ne isključuje mogućnost korištenja prava na plaćeni dopust i u drugim situacijama, i</a:t>
            </a:r>
          </a:p>
          <a:p>
            <a:pPr marL="354013" indent="-265113">
              <a:buNone/>
            </a:pPr>
            <a:r>
              <a:rPr lang="hr-HR" dirty="0"/>
              <a:t>2. za potrebe stručnog ili općeg školovanja, osposobljavanja ili stručnog usavršavanja, te obrazovanja za potrebe radničkog vijeća ili sindikalnog rada</a:t>
            </a:r>
          </a:p>
          <a:p>
            <a:pPr marL="60325" indent="0">
              <a:buNone/>
            </a:pPr>
            <a:r>
              <a:rPr lang="hr-HR" b="1" dirty="0"/>
              <a:t>Nema zakonske zapreke da poslodavac odobri plaćeni dopust i za druge potrebe radnika.</a:t>
            </a:r>
          </a:p>
          <a:p>
            <a:endParaRPr lang="hr-HR" dirty="0"/>
          </a:p>
        </p:txBody>
      </p:sp>
    </p:spTree>
    <p:extLst>
      <p:ext uri="{BB962C8B-B14F-4D97-AF65-F5344CB8AC3E}">
        <p14:creationId xmlns:p14="http://schemas.microsoft.com/office/powerpoint/2010/main" val="3845365515"/>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BEF56F-F6E9-43C7-BD02-6649C8546516}"/>
              </a:ext>
            </a:extLst>
          </p:cNvPr>
          <p:cNvSpPr>
            <a:spLocks noGrp="1"/>
          </p:cNvSpPr>
          <p:nvPr>
            <p:ph type="title"/>
          </p:nvPr>
        </p:nvSpPr>
        <p:spPr>
          <a:xfrm>
            <a:off x="457200" y="533400"/>
            <a:ext cx="8229600" cy="735360"/>
          </a:xfrm>
        </p:spPr>
        <p:txBody>
          <a:bodyPr>
            <a:normAutofit fontScale="90000"/>
          </a:bodyPr>
          <a:lstStyle/>
          <a:p>
            <a:pPr algn="ctr"/>
            <a:r>
              <a:rPr lang="hr-HR" dirty="0"/>
              <a:t>Naknada plaće za razdoblja plaćenog dopusta</a:t>
            </a:r>
          </a:p>
        </p:txBody>
      </p:sp>
      <p:sp>
        <p:nvSpPr>
          <p:cNvPr id="3" name="Content Placeholder 2">
            <a:extLst>
              <a:ext uri="{FF2B5EF4-FFF2-40B4-BE49-F238E27FC236}">
                <a16:creationId xmlns:a16="http://schemas.microsoft.com/office/drawing/2014/main" id="{D14CCC40-7849-4224-B9B5-8A013491E0A9}"/>
              </a:ext>
            </a:extLst>
          </p:cNvPr>
          <p:cNvSpPr>
            <a:spLocks noGrp="1"/>
          </p:cNvSpPr>
          <p:nvPr>
            <p:ph idx="1"/>
          </p:nvPr>
        </p:nvSpPr>
        <p:spPr>
          <a:xfrm>
            <a:off x="457200" y="1412776"/>
            <a:ext cx="8229600" cy="5064224"/>
          </a:xfrm>
        </p:spPr>
        <p:txBody>
          <a:bodyPr>
            <a:normAutofit/>
          </a:bodyPr>
          <a:lstStyle/>
          <a:p>
            <a:r>
              <a:rPr lang="hr-HR" dirty="0"/>
              <a:t>Iznos naknade plaće koji je poslodavac obvezan isplatiti radniku za vrijeme plaćenog dopusta od­re­đuje se kolektivnim ugovorom, pravilnikom o radu (kod poslodavaca koji zapošljavaju najmanje 20 radnika) odnosno ugovorom o radu.</a:t>
            </a:r>
          </a:p>
          <a:p>
            <a:r>
              <a:rPr lang="hr-HR" dirty="0"/>
              <a:t> Ako ni jednim od tih akata nije reguliran iznos naknade plaće za plaćeni dopust, primjenjuje se čl. 95. st. 5. Zakona o radu prema kojem </a:t>
            </a:r>
            <a:r>
              <a:rPr lang="hr-HR" b="1" dirty="0"/>
              <a:t>radnik ima pra­vo na naknadu plaće u visini prosječne plaće isplaćene mu u prethodna tri mjeseca.</a:t>
            </a:r>
            <a:endParaRPr lang="hr-HR" dirty="0"/>
          </a:p>
          <a:p>
            <a:r>
              <a:rPr lang="hr-HR" dirty="0"/>
              <a:t>Naknada plaće koju poslodavac isplaćuje radniku za vrijeme plaćenog dopusta opterećena je istim davanjima (doprinosi iz i na plaću, porez na dohodak i prirez), kao i redovna plaća za izvršeni rad.</a:t>
            </a:r>
          </a:p>
          <a:p>
            <a:endParaRPr lang="hr-HR" dirty="0"/>
          </a:p>
          <a:p>
            <a:endParaRPr lang="hr-HR" dirty="0"/>
          </a:p>
        </p:txBody>
      </p:sp>
    </p:spTree>
    <p:extLst>
      <p:ext uri="{BB962C8B-B14F-4D97-AF65-F5344CB8AC3E}">
        <p14:creationId xmlns:p14="http://schemas.microsoft.com/office/powerpoint/2010/main" val="3849853386"/>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5FD8E8-FE28-4AAE-B551-81160E0D87C7}"/>
              </a:ext>
            </a:extLst>
          </p:cNvPr>
          <p:cNvSpPr>
            <a:spLocks noGrp="1"/>
          </p:cNvSpPr>
          <p:nvPr>
            <p:ph type="title"/>
          </p:nvPr>
        </p:nvSpPr>
        <p:spPr>
          <a:xfrm>
            <a:off x="457200" y="533400"/>
            <a:ext cx="8229600" cy="663352"/>
          </a:xfrm>
        </p:spPr>
        <p:txBody>
          <a:bodyPr>
            <a:normAutofit fontScale="90000"/>
          </a:bodyPr>
          <a:lstStyle/>
          <a:p>
            <a:pPr algn="ctr"/>
            <a:r>
              <a:rPr lang="hr-HR" dirty="0"/>
              <a:t>Neplaćeni dopust i prava radnika</a:t>
            </a:r>
          </a:p>
        </p:txBody>
      </p:sp>
      <p:sp>
        <p:nvSpPr>
          <p:cNvPr id="3" name="Content Placeholder 2">
            <a:extLst>
              <a:ext uri="{FF2B5EF4-FFF2-40B4-BE49-F238E27FC236}">
                <a16:creationId xmlns:a16="http://schemas.microsoft.com/office/drawing/2014/main" id="{D07E849A-C60E-4F72-AEB4-1AE6D4A834D8}"/>
              </a:ext>
            </a:extLst>
          </p:cNvPr>
          <p:cNvSpPr>
            <a:spLocks noGrp="1"/>
          </p:cNvSpPr>
          <p:nvPr>
            <p:ph idx="1"/>
          </p:nvPr>
        </p:nvSpPr>
        <p:spPr>
          <a:xfrm>
            <a:off x="457200" y="1196752"/>
            <a:ext cx="8229600" cy="5280248"/>
          </a:xfrm>
        </p:spPr>
        <p:txBody>
          <a:bodyPr>
            <a:normAutofit fontScale="92500"/>
          </a:bodyPr>
          <a:lstStyle/>
          <a:p>
            <a:r>
              <a:rPr lang="hr-HR" dirty="0"/>
              <a:t>Prema Zakonu o radu razlikujemo:</a:t>
            </a:r>
          </a:p>
          <a:p>
            <a:pPr marL="630238" lvl="0" indent="-346075">
              <a:buFont typeface="Wingdings" panose="05000000000000000000" pitchFamily="2" charset="2"/>
              <a:buChar char="§"/>
            </a:pPr>
            <a:r>
              <a:rPr lang="hr-HR" dirty="0"/>
              <a:t>neplaćeni dopust koji radniku na njegov zahtjev može odobriti poslodavac, i</a:t>
            </a:r>
          </a:p>
          <a:p>
            <a:pPr marL="630238" indent="-346075">
              <a:buFont typeface="Wingdings" panose="05000000000000000000" pitchFamily="2" charset="2"/>
              <a:buChar char="§"/>
            </a:pPr>
            <a:r>
              <a:rPr lang="hr-HR" dirty="0"/>
              <a:t>neplaćeni dopust koji je propisan kao pravo radnika o kojemu poslodavac ne odlučuje, već ga je dužan osigurati radniku (npr. prava po osnovi roditeljstva, služenje vojnog roka… i dr.)</a:t>
            </a:r>
          </a:p>
          <a:p>
            <a:pPr marL="173038" indent="-173038"/>
            <a:r>
              <a:rPr lang="hr-HR" dirty="0"/>
              <a:t>U razdoblju neplaćenog dopusta radnik nije prijavljen u sustav mirovinskog i zdravstvenog osiguranja:</a:t>
            </a:r>
          </a:p>
          <a:p>
            <a:pPr marL="396875" indent="293688">
              <a:buFont typeface="Wingdings" panose="05000000000000000000" pitchFamily="2" charset="2"/>
              <a:buChar char="Ø"/>
            </a:pPr>
            <a:r>
              <a:rPr lang="hr-HR" dirty="0"/>
              <a:t> odjava na </a:t>
            </a:r>
            <a:r>
              <a:rPr lang="hr-HR" b="1" dirty="0"/>
              <a:t>obrascu M-2P </a:t>
            </a:r>
            <a:r>
              <a:rPr lang="hr-HR" dirty="0"/>
              <a:t>i, kad prestane razdoblje neplaćenog,</a:t>
            </a:r>
          </a:p>
          <a:p>
            <a:pPr marL="396875" indent="293688">
              <a:buFont typeface="Wingdings" panose="05000000000000000000" pitchFamily="2" charset="2"/>
              <a:buChar char="Ø"/>
            </a:pPr>
            <a:r>
              <a:rPr lang="hr-HR" dirty="0"/>
              <a:t>ponovna prijava na </a:t>
            </a:r>
            <a:r>
              <a:rPr lang="hr-HR" b="1" dirty="0"/>
              <a:t>obrascu M-1P</a:t>
            </a:r>
          </a:p>
          <a:p>
            <a:pPr marL="233363" indent="-233363"/>
            <a:r>
              <a:rPr lang="hr-HR" dirty="0"/>
              <a:t>Trajanje neplaćenog dopusta ne uračunava se u radni staž radnika, niti u razdoblja rada pri određivanju onih prava radnika koja se određuju u zavisnosti od dužine rada kod poslodavca (npr. jubilarne nagrade, otpremnina i otkazni rok u slučaju otkaza i dr.)</a:t>
            </a:r>
          </a:p>
        </p:txBody>
      </p:sp>
    </p:spTree>
    <p:extLst>
      <p:ext uri="{BB962C8B-B14F-4D97-AF65-F5344CB8AC3E}">
        <p14:creationId xmlns:p14="http://schemas.microsoft.com/office/powerpoint/2010/main" val="3080625230"/>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5035EB-9C9D-4EFD-A512-0F6518628DDF}"/>
              </a:ext>
            </a:extLst>
          </p:cNvPr>
          <p:cNvSpPr>
            <a:spLocks noGrp="1"/>
          </p:cNvSpPr>
          <p:nvPr>
            <p:ph type="title"/>
          </p:nvPr>
        </p:nvSpPr>
        <p:spPr/>
        <p:txBody>
          <a:bodyPr>
            <a:normAutofit fontScale="90000"/>
          </a:bodyPr>
          <a:lstStyle/>
          <a:p>
            <a:pPr algn="ctr"/>
            <a:r>
              <a:rPr lang="hr-HR" dirty="0"/>
              <a:t>Plaćanje doprinosa u razdoblju neplaćenog dopusta</a:t>
            </a:r>
          </a:p>
        </p:txBody>
      </p:sp>
      <p:sp>
        <p:nvSpPr>
          <p:cNvPr id="3" name="Content Placeholder 2">
            <a:extLst>
              <a:ext uri="{FF2B5EF4-FFF2-40B4-BE49-F238E27FC236}">
                <a16:creationId xmlns:a16="http://schemas.microsoft.com/office/drawing/2014/main" id="{0034DC24-FC80-449A-9010-19839BA82748}"/>
              </a:ext>
            </a:extLst>
          </p:cNvPr>
          <p:cNvSpPr>
            <a:spLocks noGrp="1"/>
          </p:cNvSpPr>
          <p:nvPr>
            <p:ph idx="1"/>
          </p:nvPr>
        </p:nvSpPr>
        <p:spPr/>
        <p:txBody>
          <a:bodyPr>
            <a:normAutofit lnSpcReduction="10000"/>
          </a:bodyPr>
          <a:lstStyle/>
          <a:p>
            <a:r>
              <a:rPr lang="hr-HR" dirty="0"/>
              <a:t>Propisi o obveznim doprinosima i upute za iskazivanje podatak u obrascu JOPPD omogućavaju da poslodavac u razdoblju neplaćenog dopusta za radnikovo obvezno osiguranje plaća propisane doprinose</a:t>
            </a:r>
          </a:p>
          <a:p>
            <a:r>
              <a:rPr lang="hr-HR" dirty="0"/>
              <a:t>Osnovica: 3.321,96 kn mjesečno</a:t>
            </a:r>
          </a:p>
          <a:p>
            <a:r>
              <a:rPr lang="hr-HR" dirty="0"/>
              <a:t>Obvezni doprinosi: mio – 20% ili 15% + 5%</a:t>
            </a:r>
          </a:p>
          <a:p>
            <a:pPr marL="0" indent="0">
              <a:buNone/>
            </a:pPr>
            <a:r>
              <a:rPr lang="hr-HR" dirty="0"/>
              <a:t>                                      zdravstveno osiguranje – 16,5%</a:t>
            </a:r>
          </a:p>
          <a:p>
            <a:r>
              <a:rPr lang="hr-HR" dirty="0"/>
              <a:t>Mjesečna obveza doprinosa obračunanih na najnižu osnovicu iznosi 1.212,52 kn</a:t>
            </a:r>
          </a:p>
          <a:p>
            <a:r>
              <a:rPr lang="hr-HR" dirty="0"/>
              <a:t>Šira u obrascu JOPPD, pod 6.2.: </a:t>
            </a:r>
            <a:r>
              <a:rPr lang="hr-HR" b="1" dirty="0"/>
              <a:t>0045</a:t>
            </a:r>
          </a:p>
          <a:p>
            <a:r>
              <a:rPr lang="hr-HR" dirty="0"/>
              <a:t>Učinci: radniku teče mirovinski staž i ostvaruje pravo na zdravstveno osiguranje </a:t>
            </a:r>
          </a:p>
        </p:txBody>
      </p:sp>
    </p:spTree>
    <p:extLst>
      <p:ext uri="{BB962C8B-B14F-4D97-AF65-F5344CB8AC3E}">
        <p14:creationId xmlns:p14="http://schemas.microsoft.com/office/powerpoint/2010/main" val="1014686218"/>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E7E609-4273-4192-86E4-234357D85B65}"/>
              </a:ext>
            </a:extLst>
          </p:cNvPr>
          <p:cNvSpPr>
            <a:spLocks noGrp="1"/>
          </p:cNvSpPr>
          <p:nvPr>
            <p:ph type="title"/>
          </p:nvPr>
        </p:nvSpPr>
        <p:spPr>
          <a:xfrm>
            <a:off x="457200" y="116632"/>
            <a:ext cx="8229600" cy="1407368"/>
          </a:xfrm>
        </p:spPr>
        <p:txBody>
          <a:bodyPr>
            <a:normAutofit/>
          </a:bodyPr>
          <a:lstStyle/>
          <a:p>
            <a:pPr algn="ctr"/>
            <a:r>
              <a:rPr lang="hr-HR" sz="3200" dirty="0"/>
              <a:t>JOPPD obrazac za radnika kojemu poslodavac plaća doprinose i ne isplaćuje plaću (neplaćeni dopust)</a:t>
            </a:r>
          </a:p>
        </p:txBody>
      </p:sp>
      <p:pic>
        <p:nvPicPr>
          <p:cNvPr id="4" name="Content Placeholder 3">
            <a:extLst>
              <a:ext uri="{FF2B5EF4-FFF2-40B4-BE49-F238E27FC236}">
                <a16:creationId xmlns:a16="http://schemas.microsoft.com/office/drawing/2014/main" id="{135CA106-5498-4864-8B5F-223111844700}"/>
              </a:ext>
            </a:extLst>
          </p:cNvPr>
          <p:cNvPicPr>
            <a:picLocks noGrp="1" noChangeAspect="1"/>
          </p:cNvPicPr>
          <p:nvPr>
            <p:ph idx="1"/>
          </p:nvPr>
        </p:nvPicPr>
        <p:blipFill>
          <a:blip r:embed="rId2"/>
          <a:stretch>
            <a:fillRect/>
          </a:stretch>
        </p:blipFill>
        <p:spPr>
          <a:xfrm>
            <a:off x="0" y="1524000"/>
            <a:ext cx="9144000" cy="5097360"/>
          </a:xfrm>
          <a:prstGeom prst="rect">
            <a:avLst/>
          </a:prstGeom>
        </p:spPr>
      </p:pic>
    </p:spTree>
    <p:extLst>
      <p:ext uri="{BB962C8B-B14F-4D97-AF65-F5344CB8AC3E}">
        <p14:creationId xmlns:p14="http://schemas.microsoft.com/office/powerpoint/2010/main" val="61621046"/>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06F2ED-CA76-449C-9778-4213FB0ED9D4}"/>
              </a:ext>
            </a:extLst>
          </p:cNvPr>
          <p:cNvSpPr>
            <a:spLocks noGrp="1"/>
          </p:cNvSpPr>
          <p:nvPr>
            <p:ph type="title"/>
          </p:nvPr>
        </p:nvSpPr>
        <p:spPr/>
        <p:txBody>
          <a:bodyPr/>
          <a:lstStyle/>
          <a:p>
            <a:endParaRPr lang="hr-HR"/>
          </a:p>
        </p:txBody>
      </p:sp>
      <p:sp>
        <p:nvSpPr>
          <p:cNvPr id="3" name="Content Placeholder 2">
            <a:extLst>
              <a:ext uri="{FF2B5EF4-FFF2-40B4-BE49-F238E27FC236}">
                <a16:creationId xmlns:a16="http://schemas.microsoft.com/office/drawing/2014/main" id="{E72865E4-B065-4651-9593-978661E9DA4E}"/>
              </a:ext>
            </a:extLst>
          </p:cNvPr>
          <p:cNvSpPr>
            <a:spLocks noGrp="1"/>
          </p:cNvSpPr>
          <p:nvPr>
            <p:ph idx="1"/>
          </p:nvPr>
        </p:nvSpPr>
        <p:spPr/>
        <p:txBody>
          <a:bodyPr>
            <a:normAutofit/>
          </a:bodyPr>
          <a:lstStyle/>
          <a:p>
            <a:pPr marL="0" indent="0" algn="ctr">
              <a:buNone/>
            </a:pPr>
            <a:r>
              <a:rPr lang="hr-HR" sz="4000" dirty="0"/>
              <a:t>NAKNADA PALĆE ZA BOLOVANJE UZROKOVANO VIRUSOM COVID -19</a:t>
            </a:r>
          </a:p>
          <a:p>
            <a:pPr marL="0" indent="0" algn="ctr">
              <a:buNone/>
            </a:pPr>
            <a:endParaRPr lang="hr-HR" sz="4000" dirty="0"/>
          </a:p>
          <a:p>
            <a:pPr marL="0" indent="0" algn="ctr">
              <a:buNone/>
            </a:pPr>
            <a:r>
              <a:rPr lang="hr-HR" sz="4000" dirty="0"/>
              <a:t>SAMOIZOLACIJA</a:t>
            </a:r>
          </a:p>
        </p:txBody>
      </p:sp>
    </p:spTree>
    <p:extLst>
      <p:ext uri="{BB962C8B-B14F-4D97-AF65-F5344CB8AC3E}">
        <p14:creationId xmlns:p14="http://schemas.microsoft.com/office/powerpoint/2010/main" val="2120053906"/>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7C6759-8742-43B3-9C0C-2B2F783776A2}"/>
              </a:ext>
            </a:extLst>
          </p:cNvPr>
          <p:cNvSpPr>
            <a:spLocks noGrp="1"/>
          </p:cNvSpPr>
          <p:nvPr>
            <p:ph type="title"/>
          </p:nvPr>
        </p:nvSpPr>
        <p:spPr/>
        <p:txBody>
          <a:bodyPr>
            <a:normAutofit/>
          </a:bodyPr>
          <a:lstStyle/>
          <a:p>
            <a:pPr algn="ctr"/>
            <a:r>
              <a:rPr lang="hr-HR" dirty="0"/>
              <a:t>3 situacije</a:t>
            </a:r>
          </a:p>
        </p:txBody>
      </p:sp>
      <p:sp>
        <p:nvSpPr>
          <p:cNvPr id="3" name="Content Placeholder 2">
            <a:extLst>
              <a:ext uri="{FF2B5EF4-FFF2-40B4-BE49-F238E27FC236}">
                <a16:creationId xmlns:a16="http://schemas.microsoft.com/office/drawing/2014/main" id="{5EE058AF-7F32-4A65-B474-2180F2625690}"/>
              </a:ext>
            </a:extLst>
          </p:cNvPr>
          <p:cNvSpPr>
            <a:spLocks noGrp="1"/>
          </p:cNvSpPr>
          <p:nvPr>
            <p:ph idx="1"/>
          </p:nvPr>
        </p:nvSpPr>
        <p:spPr>
          <a:xfrm>
            <a:off x="457200" y="1988840"/>
            <a:ext cx="8229600" cy="4488160"/>
          </a:xfrm>
        </p:spPr>
        <p:txBody>
          <a:bodyPr/>
          <a:lstStyle/>
          <a:p>
            <a:pPr marL="0" indent="0">
              <a:buNone/>
            </a:pPr>
            <a:r>
              <a:rPr lang="hr-HR" dirty="0"/>
              <a:t>Ovisno o razlogu spriječenosti za rad:</a:t>
            </a:r>
          </a:p>
          <a:p>
            <a:pPr marL="457200" indent="-457200">
              <a:buAutoNum type="arabicPeriod"/>
            </a:pPr>
            <a:r>
              <a:rPr lang="hr-HR" dirty="0"/>
              <a:t>Osobe koje su oboljele od bolesti Covid-19 – čl. 39. st. 1. t.1. Zakona o obveznom zdravstvenom osiguranju</a:t>
            </a:r>
          </a:p>
          <a:p>
            <a:pPr marL="457200" indent="-457200">
              <a:buAutoNum type="arabicPeriod"/>
            </a:pPr>
            <a:r>
              <a:rPr lang="hr-HR" dirty="0"/>
              <a:t>Osobe kojima je ovlašteni epidemiolog ili sanitarni inspektor naložio samoizolaciju zbog pojave zaraze u njihovoj okolini - čl. 39. st. 1. t.3. Zakona o obveznom zdravstvenom osiguranju</a:t>
            </a:r>
          </a:p>
          <a:p>
            <a:pPr marL="457200" indent="-457200">
              <a:buAutoNum type="arabicPeriod"/>
            </a:pPr>
            <a:r>
              <a:rPr lang="hr-HR" dirty="0"/>
              <a:t>Osobe koje su u samoizolaciji, ali nemaju rješenje ovlaštenog epidemiologa</a:t>
            </a:r>
          </a:p>
        </p:txBody>
      </p:sp>
    </p:spTree>
    <p:extLst>
      <p:ext uri="{BB962C8B-B14F-4D97-AF65-F5344CB8AC3E}">
        <p14:creationId xmlns:p14="http://schemas.microsoft.com/office/powerpoint/2010/main" val="1822043469"/>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8F2AA4-4D5A-46A7-8BBF-27D27471B31B}"/>
              </a:ext>
            </a:extLst>
          </p:cNvPr>
          <p:cNvSpPr>
            <a:spLocks noGrp="1"/>
          </p:cNvSpPr>
          <p:nvPr>
            <p:ph type="title"/>
          </p:nvPr>
        </p:nvSpPr>
        <p:spPr/>
        <p:txBody>
          <a:bodyPr>
            <a:normAutofit fontScale="90000"/>
          </a:bodyPr>
          <a:lstStyle/>
          <a:p>
            <a:pPr algn="ctr"/>
            <a:r>
              <a:rPr lang="hr-HR" dirty="0"/>
              <a:t>Naknada plaće za bolovanje radniku koji je obolio </a:t>
            </a:r>
          </a:p>
        </p:txBody>
      </p:sp>
      <p:sp>
        <p:nvSpPr>
          <p:cNvPr id="3" name="Content Placeholder 2">
            <a:extLst>
              <a:ext uri="{FF2B5EF4-FFF2-40B4-BE49-F238E27FC236}">
                <a16:creationId xmlns:a16="http://schemas.microsoft.com/office/drawing/2014/main" id="{10A5122E-C1B1-4F49-A694-76268C7D76AB}"/>
              </a:ext>
            </a:extLst>
          </p:cNvPr>
          <p:cNvSpPr>
            <a:spLocks noGrp="1"/>
          </p:cNvSpPr>
          <p:nvPr>
            <p:ph idx="1"/>
          </p:nvPr>
        </p:nvSpPr>
        <p:spPr/>
        <p:txBody>
          <a:bodyPr/>
          <a:lstStyle/>
          <a:p>
            <a:r>
              <a:rPr lang="hr-HR" dirty="0"/>
              <a:t>Radnici kojima je ovlašteni liječnik otvorio bolovanje uzrokovane virusom </a:t>
            </a:r>
            <a:r>
              <a:rPr lang="hr-HR" dirty="0" err="1"/>
              <a:t>Covid</a:t>
            </a:r>
            <a:r>
              <a:rPr lang="hr-HR" dirty="0"/>
              <a:t> -19, imaju pravo na naknadu plaće za cijelo razdoblje spriječenosti za rad </a:t>
            </a:r>
          </a:p>
          <a:p>
            <a:r>
              <a:rPr lang="hr-HR" dirty="0"/>
              <a:t>Za prva </a:t>
            </a:r>
            <a:r>
              <a:rPr lang="hr-HR" b="1" dirty="0"/>
              <a:t>42 kalendarska d</a:t>
            </a:r>
            <a:r>
              <a:rPr lang="hr-HR" dirty="0"/>
              <a:t>ana naknada plaće tereti sredstva poslodavca i isplaćuje se u visini određenoj aktima poslodavca, a ne može biti manja od 70% bruto plaće radnika u zadnjih šest mjeseci </a:t>
            </a:r>
          </a:p>
          <a:p>
            <a:r>
              <a:rPr lang="hr-HR" dirty="0"/>
              <a:t>Od 43. dana bolovanja:</a:t>
            </a:r>
          </a:p>
          <a:p>
            <a:pPr marL="568325" indent="-334963">
              <a:buFont typeface="Wingdings" panose="05000000000000000000" pitchFamily="2" charset="2"/>
              <a:buChar char="Ø"/>
            </a:pPr>
            <a:r>
              <a:rPr lang="hr-HR" dirty="0"/>
              <a:t>naknada se isplaćuje na teret HZZO-a</a:t>
            </a:r>
          </a:p>
          <a:p>
            <a:pPr marL="568325" indent="-334963">
              <a:buFont typeface="Wingdings" panose="05000000000000000000" pitchFamily="2" charset="2"/>
              <a:buChar char="Ø"/>
            </a:pPr>
            <a:r>
              <a:rPr lang="hr-HR" dirty="0"/>
              <a:t> u visini 70% prosječe neto plaće isplaćene u prethodnih šest mjeseci</a:t>
            </a:r>
          </a:p>
          <a:p>
            <a:pPr marL="568325" indent="-334963">
              <a:buFont typeface="Wingdings" panose="05000000000000000000" pitchFamily="2" charset="2"/>
              <a:buChar char="Ø"/>
            </a:pPr>
            <a:r>
              <a:rPr lang="hr-HR" dirty="0"/>
              <a:t>ograničena je na najviše 4.257,28 kn mjesečno</a:t>
            </a:r>
          </a:p>
          <a:p>
            <a:endParaRPr lang="hr-HR" dirty="0"/>
          </a:p>
        </p:txBody>
      </p:sp>
    </p:spTree>
    <p:extLst>
      <p:ext uri="{BB962C8B-B14F-4D97-AF65-F5344CB8AC3E}">
        <p14:creationId xmlns:p14="http://schemas.microsoft.com/office/powerpoint/2010/main" val="3469685288"/>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FDCA33-C682-4266-8DDC-CCA000668E51}"/>
              </a:ext>
            </a:extLst>
          </p:cNvPr>
          <p:cNvSpPr>
            <a:spLocks noGrp="1"/>
          </p:cNvSpPr>
          <p:nvPr>
            <p:ph type="title"/>
          </p:nvPr>
        </p:nvSpPr>
        <p:spPr>
          <a:xfrm>
            <a:off x="0" y="533400"/>
            <a:ext cx="9036496" cy="1383432"/>
          </a:xfrm>
        </p:spPr>
        <p:txBody>
          <a:bodyPr>
            <a:normAutofit fontScale="90000"/>
          </a:bodyPr>
          <a:lstStyle/>
          <a:p>
            <a:pPr algn="ctr"/>
            <a:r>
              <a:rPr lang="hr-HR" dirty="0"/>
              <a:t>Naknada plaće za razdoblje izolacije koje je naložio ovlašteni epidemiolog ili sanitarni inspektor</a:t>
            </a:r>
          </a:p>
        </p:txBody>
      </p:sp>
      <p:sp>
        <p:nvSpPr>
          <p:cNvPr id="3" name="Content Placeholder 2">
            <a:extLst>
              <a:ext uri="{FF2B5EF4-FFF2-40B4-BE49-F238E27FC236}">
                <a16:creationId xmlns:a16="http://schemas.microsoft.com/office/drawing/2014/main" id="{6CE99DBC-405B-4FDB-B1C9-CD39D3339820}"/>
              </a:ext>
            </a:extLst>
          </p:cNvPr>
          <p:cNvSpPr>
            <a:spLocks noGrp="1"/>
          </p:cNvSpPr>
          <p:nvPr>
            <p:ph idx="1"/>
          </p:nvPr>
        </p:nvSpPr>
        <p:spPr>
          <a:xfrm>
            <a:off x="251520" y="2132856"/>
            <a:ext cx="8568952" cy="4344144"/>
          </a:xfrm>
        </p:spPr>
        <p:txBody>
          <a:bodyPr>
            <a:normAutofit lnSpcReduction="10000"/>
          </a:bodyPr>
          <a:lstStyle/>
          <a:p>
            <a:pPr marL="233363" indent="-233363"/>
            <a:r>
              <a:rPr lang="hr-HR" dirty="0"/>
              <a:t>Radnici koji su na temelju rješenja nadležnog epidemiologa ili sanitarnog inspektora izolirani radi mogućeg širenja zaraze (prisilna samoizolacija)  od prvoga dana imaju pravo na naknadu plaće na teret HZZO-a u visini </a:t>
            </a:r>
            <a:r>
              <a:rPr lang="hr-HR" b="1" dirty="0"/>
              <a:t>100%</a:t>
            </a:r>
            <a:r>
              <a:rPr lang="hr-HR" dirty="0"/>
              <a:t> iznosa prosječne plaće koja im je isplaćena u posljednjih šest mjeseci</a:t>
            </a:r>
          </a:p>
          <a:p>
            <a:pPr marL="233363" indent="-233363"/>
            <a:r>
              <a:rPr lang="hr-HR" dirty="0"/>
              <a:t>Naknadu plaće im isplaćuje izravno HZZO</a:t>
            </a:r>
          </a:p>
          <a:p>
            <a:pPr marL="233363" indent="-233363"/>
            <a:r>
              <a:rPr lang="hr-HR" dirty="0"/>
              <a:t>Ovlašteni liječnik im izdaje doznaku (HZZO je objavio </a:t>
            </a:r>
            <a:r>
              <a:rPr lang="hr-HR" dirty="0" err="1"/>
              <a:t>pojedno-stavljenje</a:t>
            </a:r>
            <a:r>
              <a:rPr lang="hr-HR" dirty="0"/>
              <a:t> procedura)</a:t>
            </a:r>
          </a:p>
          <a:p>
            <a:pPr marL="233363" indent="-233363"/>
            <a:r>
              <a:rPr lang="hr-HR" dirty="0"/>
              <a:t>Poslodavac iskazuje podatke o isplaćenoj plaći u obrascu Potvrda o plaći (zadnjih 6 mjeseci)</a:t>
            </a:r>
          </a:p>
          <a:p>
            <a:pPr marL="233363" indent="-233363"/>
            <a:r>
              <a:rPr lang="hr-HR" dirty="0"/>
              <a:t>Naknada je ograničena na ali najviše </a:t>
            </a:r>
            <a:r>
              <a:rPr lang="hr-HR" b="1" dirty="0"/>
              <a:t>4.257,28 kn </a:t>
            </a:r>
            <a:r>
              <a:rPr lang="hr-HR" dirty="0"/>
              <a:t>mjesečno. </a:t>
            </a:r>
          </a:p>
          <a:p>
            <a:pPr marL="0" indent="0">
              <a:buNone/>
            </a:pPr>
            <a:endParaRPr lang="hr-HR" dirty="0"/>
          </a:p>
          <a:p>
            <a:pPr marL="233363" indent="-233363"/>
            <a:endParaRPr lang="hr-HR" dirty="0"/>
          </a:p>
        </p:txBody>
      </p:sp>
    </p:spTree>
    <p:extLst>
      <p:ext uri="{BB962C8B-B14F-4D97-AF65-F5344CB8AC3E}">
        <p14:creationId xmlns:p14="http://schemas.microsoft.com/office/powerpoint/2010/main" val="3151843540"/>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2401" y="584200"/>
            <a:ext cx="8229600" cy="914400"/>
          </a:xfrm>
        </p:spPr>
        <p:txBody>
          <a:bodyPr>
            <a:noAutofit/>
          </a:bodyPr>
          <a:lstStyle/>
          <a:p>
            <a:pPr algn="just"/>
            <a:r>
              <a:rPr lang="hr-HR" sz="3600" b="1" dirty="0"/>
              <a:t>MJERA KOLEKTIVNOG GODIŠNJEG ODMORA</a:t>
            </a:r>
          </a:p>
        </p:txBody>
      </p:sp>
      <p:sp>
        <p:nvSpPr>
          <p:cNvPr id="3" name="Content Placeholder 2"/>
          <p:cNvSpPr>
            <a:spLocks noGrp="1"/>
          </p:cNvSpPr>
          <p:nvPr>
            <p:ph idx="1"/>
          </p:nvPr>
        </p:nvSpPr>
        <p:spPr>
          <a:xfrm>
            <a:off x="457200" y="1795244"/>
            <a:ext cx="8229600" cy="4681756"/>
          </a:xfrm>
        </p:spPr>
        <p:txBody>
          <a:bodyPr>
            <a:normAutofit/>
          </a:bodyPr>
          <a:lstStyle/>
          <a:p>
            <a:pPr algn="just">
              <a:spcBef>
                <a:spcPts val="0"/>
              </a:spcBef>
            </a:pPr>
            <a:endParaRPr lang="hr-HR" sz="2800" dirty="0"/>
          </a:p>
          <a:p>
            <a:pPr algn="just">
              <a:spcBef>
                <a:spcPts val="0"/>
              </a:spcBef>
            </a:pPr>
            <a:r>
              <a:rPr lang="hr-HR" sz="2800" dirty="0"/>
              <a:t>Poslodavci čiji su objekti zatvoreni ili će biti zatvoreni mogu koristiti mjeru kolektivnog godišnjeg odmora</a:t>
            </a:r>
          </a:p>
          <a:p>
            <a:pPr algn="just">
              <a:spcBef>
                <a:spcPts val="0"/>
              </a:spcBef>
            </a:pPr>
            <a:r>
              <a:rPr lang="hr-HR" sz="2800" dirty="0"/>
              <a:t>Određivanje ove vrste godišnjeg odmora ne podudara se u potpunosti s odredbama Zakona o radu, ali smatramo da se u danim okolnostima niti ne treba podudarati</a:t>
            </a:r>
          </a:p>
        </p:txBody>
      </p:sp>
    </p:spTree>
    <p:extLst>
      <p:ext uri="{BB962C8B-B14F-4D97-AF65-F5344CB8AC3E}">
        <p14:creationId xmlns:p14="http://schemas.microsoft.com/office/powerpoint/2010/main" val="2361977553"/>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624DA0-CF86-47A2-921F-52B80AB5A6FB}"/>
              </a:ext>
            </a:extLst>
          </p:cNvPr>
          <p:cNvSpPr>
            <a:spLocks noGrp="1"/>
          </p:cNvSpPr>
          <p:nvPr>
            <p:ph type="title"/>
          </p:nvPr>
        </p:nvSpPr>
        <p:spPr/>
        <p:txBody>
          <a:bodyPr>
            <a:normAutofit fontScale="90000"/>
          </a:bodyPr>
          <a:lstStyle/>
          <a:p>
            <a:pPr algn="ctr"/>
            <a:r>
              <a:rPr lang="hr-HR" dirty="0"/>
              <a:t>Porezna obilježja naknade plaće za bolovanje</a:t>
            </a:r>
          </a:p>
        </p:txBody>
      </p:sp>
      <p:sp>
        <p:nvSpPr>
          <p:cNvPr id="3" name="Content Placeholder 2">
            <a:extLst>
              <a:ext uri="{FF2B5EF4-FFF2-40B4-BE49-F238E27FC236}">
                <a16:creationId xmlns:a16="http://schemas.microsoft.com/office/drawing/2014/main" id="{58A6CD21-CC86-4302-8583-0BB7AA5DAB4F}"/>
              </a:ext>
            </a:extLst>
          </p:cNvPr>
          <p:cNvSpPr>
            <a:spLocks noGrp="1"/>
          </p:cNvSpPr>
          <p:nvPr>
            <p:ph idx="1"/>
          </p:nvPr>
        </p:nvSpPr>
        <p:spPr/>
        <p:txBody>
          <a:bodyPr>
            <a:normAutofit/>
          </a:bodyPr>
          <a:lstStyle/>
          <a:p>
            <a:r>
              <a:rPr lang="hr-HR" dirty="0"/>
              <a:t>Naknada plaće na teret poslodavca:</a:t>
            </a:r>
          </a:p>
          <a:p>
            <a:pPr marL="630238" indent="-284163">
              <a:buFont typeface="Wingdings" panose="05000000000000000000" pitchFamily="2" charset="2"/>
              <a:buChar char="ü"/>
            </a:pPr>
            <a:r>
              <a:rPr lang="hr-HR" dirty="0"/>
              <a:t> bruto primitak</a:t>
            </a:r>
          </a:p>
          <a:p>
            <a:pPr marL="630238" indent="-284163">
              <a:buFont typeface="Wingdings" panose="05000000000000000000" pitchFamily="2" charset="2"/>
              <a:buChar char="ü"/>
            </a:pPr>
            <a:r>
              <a:rPr lang="hr-HR" dirty="0"/>
              <a:t> podliježe obračunu doprinosa iz plaće i na plaću</a:t>
            </a:r>
          </a:p>
          <a:p>
            <a:pPr marL="630238" indent="-284163">
              <a:buFont typeface="Wingdings" panose="05000000000000000000" pitchFamily="2" charset="2"/>
              <a:buChar char="ü"/>
            </a:pPr>
            <a:r>
              <a:rPr lang="hr-HR" dirty="0"/>
              <a:t> oporezivi primitak radnika</a:t>
            </a:r>
          </a:p>
          <a:p>
            <a:pPr marL="690563" indent="-344488">
              <a:buFont typeface="Wingdings" panose="05000000000000000000" pitchFamily="2" charset="2"/>
              <a:buChar char="ü"/>
            </a:pPr>
            <a:r>
              <a:rPr lang="hr-HR" dirty="0"/>
              <a:t>u obrascu JOPPD – zajedno s plaćom za obavljeni rad, uz iskazivanje neodrađenih sati rada</a:t>
            </a:r>
          </a:p>
          <a:p>
            <a:r>
              <a:rPr lang="hr-HR" dirty="0"/>
              <a:t>Naknada na teret HZZO-a:</a:t>
            </a:r>
          </a:p>
          <a:p>
            <a:pPr marL="741363" indent="-344488">
              <a:buFont typeface="Wingdings" panose="05000000000000000000" pitchFamily="2" charset="2"/>
              <a:buChar char="ü"/>
            </a:pPr>
            <a:r>
              <a:rPr lang="hr-HR" dirty="0"/>
              <a:t>neto primitak radnika</a:t>
            </a:r>
          </a:p>
          <a:p>
            <a:pPr marL="741363" indent="-344488">
              <a:buFont typeface="Wingdings" panose="05000000000000000000" pitchFamily="2" charset="2"/>
              <a:buChar char="ü"/>
            </a:pPr>
            <a:r>
              <a:rPr lang="hr-HR" dirty="0"/>
              <a:t>poslodavac isplaćuje i zatim refundira isplaćeni iznos od HZZO-a</a:t>
            </a:r>
          </a:p>
          <a:p>
            <a:pPr marL="741363" indent="-344488">
              <a:buFont typeface="Wingdings" panose="05000000000000000000" pitchFamily="2" charset="2"/>
              <a:buChar char="ü"/>
            </a:pPr>
            <a:r>
              <a:rPr lang="hr-HR" dirty="0"/>
              <a:t>šifra u obrascu JOPPD: pod 6.1. šifra </a:t>
            </a:r>
            <a:r>
              <a:rPr lang="hr-HR" b="1" dirty="0"/>
              <a:t>5201</a:t>
            </a:r>
          </a:p>
        </p:txBody>
      </p:sp>
    </p:spTree>
    <p:extLst>
      <p:ext uri="{BB962C8B-B14F-4D97-AF65-F5344CB8AC3E}">
        <p14:creationId xmlns:p14="http://schemas.microsoft.com/office/powerpoint/2010/main" val="2663290689"/>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FDCA33-C682-4266-8DDC-CCA000668E51}"/>
              </a:ext>
            </a:extLst>
          </p:cNvPr>
          <p:cNvSpPr>
            <a:spLocks noGrp="1"/>
          </p:cNvSpPr>
          <p:nvPr>
            <p:ph type="title"/>
          </p:nvPr>
        </p:nvSpPr>
        <p:spPr>
          <a:xfrm>
            <a:off x="457200" y="533400"/>
            <a:ext cx="8229600" cy="735360"/>
          </a:xfrm>
        </p:spPr>
        <p:txBody>
          <a:bodyPr/>
          <a:lstStyle/>
          <a:p>
            <a:pPr algn="ctr"/>
            <a:r>
              <a:rPr lang="hr-HR" dirty="0"/>
              <a:t>Samoizolacija kao mjera opreza</a:t>
            </a:r>
          </a:p>
        </p:txBody>
      </p:sp>
      <p:sp>
        <p:nvSpPr>
          <p:cNvPr id="3" name="Content Placeholder 2">
            <a:extLst>
              <a:ext uri="{FF2B5EF4-FFF2-40B4-BE49-F238E27FC236}">
                <a16:creationId xmlns:a16="http://schemas.microsoft.com/office/drawing/2014/main" id="{6CE99DBC-405B-4FDB-B1C9-CD39D3339820}"/>
              </a:ext>
            </a:extLst>
          </p:cNvPr>
          <p:cNvSpPr>
            <a:spLocks noGrp="1"/>
          </p:cNvSpPr>
          <p:nvPr>
            <p:ph idx="1"/>
          </p:nvPr>
        </p:nvSpPr>
        <p:spPr>
          <a:xfrm>
            <a:off x="457200" y="1700808"/>
            <a:ext cx="8229600" cy="4776192"/>
          </a:xfrm>
        </p:spPr>
        <p:txBody>
          <a:bodyPr>
            <a:normAutofit/>
          </a:bodyPr>
          <a:lstStyle/>
          <a:p>
            <a:pPr marL="233363" indent="-233363"/>
            <a:r>
              <a:rPr lang="hr-HR" dirty="0"/>
              <a:t>Prema važećim propisima o obveznom zdravstvenom osiguranju, za razdoblje samoizolacije koje nije naložio ovlašteni epidemiolog ili sanitarni inspektor (granični sanitarni inspektor),  osiguranici nemaju pravo na naknadu plaće za bolovanje na teret HZZO-a</a:t>
            </a:r>
          </a:p>
          <a:p>
            <a:pPr marL="233363" indent="-233363"/>
            <a:r>
              <a:rPr lang="hr-HR" dirty="0"/>
              <a:t>Radnici moraju s poslodavcem urediti  svoj radno-pravni status u razdoblju samoizolacije, bilo kao rad od kuće, godišnji odmor, korištenje ranije odrađenih slobodnih dana, plaćeni ili neplaćeni dopust </a:t>
            </a:r>
          </a:p>
          <a:p>
            <a:pPr marL="233363" indent="-233363"/>
            <a:endParaRPr lang="hr-HR" dirty="0"/>
          </a:p>
        </p:txBody>
      </p:sp>
    </p:spTree>
    <p:extLst>
      <p:ext uri="{BB962C8B-B14F-4D97-AF65-F5344CB8AC3E}">
        <p14:creationId xmlns:p14="http://schemas.microsoft.com/office/powerpoint/2010/main" val="1735111184"/>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F8A1DB-9274-4C86-BC40-F89BE0BD48A2}"/>
              </a:ext>
            </a:extLst>
          </p:cNvPr>
          <p:cNvSpPr>
            <a:spLocks noGrp="1"/>
          </p:cNvSpPr>
          <p:nvPr>
            <p:ph type="title"/>
          </p:nvPr>
        </p:nvSpPr>
        <p:spPr/>
        <p:txBody>
          <a:bodyPr/>
          <a:lstStyle/>
          <a:p>
            <a:endParaRPr lang="hr-HR"/>
          </a:p>
        </p:txBody>
      </p:sp>
      <p:sp>
        <p:nvSpPr>
          <p:cNvPr id="3" name="Content Placeholder 2">
            <a:extLst>
              <a:ext uri="{FF2B5EF4-FFF2-40B4-BE49-F238E27FC236}">
                <a16:creationId xmlns:a16="http://schemas.microsoft.com/office/drawing/2014/main" id="{C5DDF33D-B889-4872-918C-FB105E526AFE}"/>
              </a:ext>
            </a:extLst>
          </p:cNvPr>
          <p:cNvSpPr>
            <a:spLocks noGrp="1"/>
          </p:cNvSpPr>
          <p:nvPr>
            <p:ph idx="1"/>
          </p:nvPr>
        </p:nvSpPr>
        <p:spPr/>
        <p:txBody>
          <a:bodyPr>
            <a:normAutofit/>
          </a:bodyPr>
          <a:lstStyle/>
          <a:p>
            <a:pPr marL="0" indent="0" algn="ctr">
              <a:buNone/>
            </a:pPr>
            <a:r>
              <a:rPr lang="hr-HR" sz="4000" dirty="0"/>
              <a:t>SMANJIVANJE RADNOG VREMENA</a:t>
            </a:r>
          </a:p>
          <a:p>
            <a:pPr marL="0" indent="0" algn="ctr">
              <a:buNone/>
            </a:pPr>
            <a:r>
              <a:rPr lang="hr-HR" sz="4000" dirty="0"/>
              <a:t>I/ILI SMANJIVANJE PLAĆE </a:t>
            </a:r>
          </a:p>
          <a:p>
            <a:pPr marL="0" indent="0" algn="ctr">
              <a:buNone/>
            </a:pPr>
            <a:r>
              <a:rPr lang="hr-HR" sz="4000" dirty="0"/>
              <a:t> KAO MJERE SNIŽAVANJA TROŠKOVA RADA U UVJETIMA SMANJENOG OPSEGA POSLOVANJA</a:t>
            </a:r>
          </a:p>
        </p:txBody>
      </p:sp>
    </p:spTree>
    <p:extLst>
      <p:ext uri="{BB962C8B-B14F-4D97-AF65-F5344CB8AC3E}">
        <p14:creationId xmlns:p14="http://schemas.microsoft.com/office/powerpoint/2010/main" val="2347302940"/>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8B9B43-838E-45EF-8CB6-03314F0F293E}"/>
              </a:ext>
            </a:extLst>
          </p:cNvPr>
          <p:cNvSpPr>
            <a:spLocks noGrp="1"/>
          </p:cNvSpPr>
          <p:nvPr>
            <p:ph type="title"/>
          </p:nvPr>
        </p:nvSpPr>
        <p:spPr/>
        <p:txBody>
          <a:bodyPr>
            <a:normAutofit fontScale="90000"/>
          </a:bodyPr>
          <a:lstStyle/>
          <a:p>
            <a:pPr algn="ctr"/>
            <a:r>
              <a:rPr lang="hr-HR" dirty="0"/>
              <a:t>Promjena ugovorenog opsega tjednog radnog vremena</a:t>
            </a:r>
          </a:p>
        </p:txBody>
      </p:sp>
      <p:sp>
        <p:nvSpPr>
          <p:cNvPr id="3" name="Content Placeholder 2">
            <a:extLst>
              <a:ext uri="{FF2B5EF4-FFF2-40B4-BE49-F238E27FC236}">
                <a16:creationId xmlns:a16="http://schemas.microsoft.com/office/drawing/2014/main" id="{C5FD4B98-8CEC-4ABD-B095-1CA7E4BB5D5A}"/>
              </a:ext>
            </a:extLst>
          </p:cNvPr>
          <p:cNvSpPr>
            <a:spLocks noGrp="1"/>
          </p:cNvSpPr>
          <p:nvPr>
            <p:ph idx="1"/>
          </p:nvPr>
        </p:nvSpPr>
        <p:spPr/>
        <p:txBody>
          <a:bodyPr/>
          <a:lstStyle/>
          <a:p>
            <a:r>
              <a:rPr lang="hr-HR" b="1" dirty="0">
                <a:ea typeface="Arial Unicode MS" panose="020B0604020202020204" pitchFamily="34" charset="-128"/>
                <a:cs typeface="Arial Unicode MS" panose="020B0604020202020204" pitchFamily="34" charset="-128"/>
              </a:rPr>
              <a:t>Nepuno radno vrijeme</a:t>
            </a:r>
            <a:r>
              <a:rPr lang="hr-HR" dirty="0">
                <a:ea typeface="Arial Unicode MS" panose="020B0604020202020204" pitchFamily="34" charset="-128"/>
                <a:cs typeface="Arial Unicode MS" panose="020B0604020202020204" pitchFamily="34" charset="-128"/>
              </a:rPr>
              <a:t> – kraće od punog:</a:t>
            </a:r>
          </a:p>
          <a:p>
            <a:pPr marL="690563" indent="-406400">
              <a:buNone/>
            </a:pPr>
            <a:r>
              <a:rPr lang="hr-HR" dirty="0">
                <a:ea typeface="Arial Unicode MS" panose="020B0604020202020204" pitchFamily="34" charset="-128"/>
                <a:cs typeface="Arial Unicode MS" panose="020B0604020202020204" pitchFamily="34" charset="-128"/>
              </a:rPr>
              <a:t>    - najmanje: 1 sat tjedno </a:t>
            </a:r>
          </a:p>
          <a:p>
            <a:pPr marL="690563" indent="-406400">
              <a:buNone/>
            </a:pPr>
            <a:r>
              <a:rPr lang="hr-HR" dirty="0">
                <a:ea typeface="Arial Unicode MS" panose="020B0604020202020204" pitchFamily="34" charset="-128"/>
                <a:cs typeface="Arial Unicode MS" panose="020B0604020202020204" pitchFamily="34" charset="-128"/>
              </a:rPr>
              <a:t>    - najviše: puno tjedno radno vrijeme umanjeno za 1 sat</a:t>
            </a:r>
          </a:p>
          <a:p>
            <a:pPr>
              <a:spcBef>
                <a:spcPts val="0"/>
              </a:spcBef>
            </a:pPr>
            <a:r>
              <a:rPr lang="hr-HR" dirty="0">
                <a:ea typeface="Arial Unicode MS" panose="020B0604020202020204" pitchFamily="34" charset="-128"/>
                <a:cs typeface="Arial Unicode MS" panose="020B0604020202020204" pitchFamily="34" charset="-128"/>
              </a:rPr>
              <a:t>Radnik ne može kod više poslodavaca raditi s ukupnim radnim vremenom dužim od četrdeset sati tjedno.</a:t>
            </a:r>
          </a:p>
          <a:p>
            <a:pPr marL="1025525" indent="-395288">
              <a:spcBef>
                <a:spcPts val="0"/>
              </a:spcBef>
              <a:buFont typeface="Wingdings" panose="05000000000000000000" pitchFamily="2" charset="2"/>
              <a:buChar char="Ø"/>
            </a:pPr>
            <a:r>
              <a:rPr lang="hr-HR" dirty="0"/>
              <a:t>kod svih poslodavaca zajedno – može ispuniti puni tjedni fond sati </a:t>
            </a:r>
          </a:p>
          <a:p>
            <a:pPr marL="233363" indent="-233363"/>
            <a:r>
              <a:rPr lang="hr-HR" dirty="0"/>
              <a:t>Radnik je dužan obavijesti poslodavca o ugovorima sklopljenim s drugim poslodavcima</a:t>
            </a:r>
          </a:p>
          <a:p>
            <a:pPr marL="233363" indent="-233363"/>
            <a:r>
              <a:rPr lang="hr-HR" dirty="0"/>
              <a:t>Obveza prijave podatak u matičnoj evidenciji HZMO-a na obrascu M-3P (treba ga dostaviti u roku 24 sata)</a:t>
            </a:r>
          </a:p>
          <a:p>
            <a:endParaRPr lang="hr-HR" dirty="0"/>
          </a:p>
        </p:txBody>
      </p:sp>
    </p:spTree>
    <p:extLst>
      <p:ext uri="{BB962C8B-B14F-4D97-AF65-F5344CB8AC3E}">
        <p14:creationId xmlns:p14="http://schemas.microsoft.com/office/powerpoint/2010/main" val="475180215"/>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9A85C0-02BA-4953-AB99-5C95880899CB}"/>
              </a:ext>
            </a:extLst>
          </p:cNvPr>
          <p:cNvSpPr>
            <a:spLocks noGrp="1"/>
          </p:cNvSpPr>
          <p:nvPr>
            <p:ph type="title"/>
          </p:nvPr>
        </p:nvSpPr>
        <p:spPr/>
        <p:txBody>
          <a:bodyPr>
            <a:normAutofit fontScale="90000"/>
          </a:bodyPr>
          <a:lstStyle/>
          <a:p>
            <a:pPr algn="ctr"/>
            <a:r>
              <a:rPr lang="hr-HR" dirty="0"/>
              <a:t>Prava radnika koji radi s nepunim radnim vremenom</a:t>
            </a:r>
          </a:p>
        </p:txBody>
      </p:sp>
      <p:sp>
        <p:nvSpPr>
          <p:cNvPr id="3" name="Content Placeholder 2">
            <a:extLst>
              <a:ext uri="{FF2B5EF4-FFF2-40B4-BE49-F238E27FC236}">
                <a16:creationId xmlns:a16="http://schemas.microsoft.com/office/drawing/2014/main" id="{88B78959-30E4-43B5-AFE0-543348E549D2}"/>
              </a:ext>
            </a:extLst>
          </p:cNvPr>
          <p:cNvSpPr>
            <a:spLocks noGrp="1"/>
          </p:cNvSpPr>
          <p:nvPr>
            <p:ph idx="1"/>
          </p:nvPr>
        </p:nvSpPr>
        <p:spPr/>
        <p:txBody>
          <a:bodyPr/>
          <a:lstStyle/>
          <a:p>
            <a:r>
              <a:rPr lang="hr-HR" dirty="0"/>
              <a:t>P</a:t>
            </a:r>
            <a:r>
              <a:rPr lang="vi-VN" dirty="0">
                <a:latin typeface="Calibri" panose="020F0502020204030204" pitchFamily="34" charset="0"/>
                <a:cs typeface="Calibri" panose="020F0502020204030204" pitchFamily="34" charset="0"/>
              </a:rPr>
              <a:t>laća i </a:t>
            </a:r>
            <a:r>
              <a:rPr lang="vi-VN" b="1" dirty="0">
                <a:latin typeface="Calibri" panose="020F0502020204030204" pitchFamily="34" charset="0"/>
                <a:cs typeface="Calibri" panose="020F0502020204030204" pitchFamily="34" charset="0"/>
              </a:rPr>
              <a:t>druga materijalna prava radnika </a:t>
            </a:r>
            <a:r>
              <a:rPr lang="vi-VN" dirty="0">
                <a:latin typeface="Calibri" panose="020F0502020204030204" pitchFamily="34" charset="0"/>
                <a:cs typeface="Calibri" panose="020F0502020204030204" pitchFamily="34" charset="0"/>
              </a:rPr>
              <a:t>(jubilarna nagrada, regres, nagrada za božićne blagdane i slično) utvrđuju se i isplaćuju razmjerno ugovorenom radnom vremenu, osim ako kolektivnim ugovorom, pravilnikom o radu ili ugovorom o radu nije drukčije uređeno</a:t>
            </a:r>
            <a:endParaRPr lang="hr-HR" dirty="0">
              <a:latin typeface="Calibri" panose="020F0502020204030204" pitchFamily="34" charset="0"/>
              <a:cs typeface="Calibri" panose="020F0502020204030204" pitchFamily="34" charset="0"/>
            </a:endParaRPr>
          </a:p>
          <a:p>
            <a:pPr marL="0" indent="0">
              <a:buNone/>
            </a:pPr>
            <a:endParaRPr lang="hr-HR" dirty="0"/>
          </a:p>
          <a:p>
            <a:r>
              <a:rPr lang="hr-HR" dirty="0"/>
              <a:t>Ako je za stjecanje prava važno </a:t>
            </a:r>
            <a:r>
              <a:rPr lang="hr-HR" b="1" dirty="0"/>
              <a:t>prethodno trajanje radnog odnosa – </a:t>
            </a:r>
            <a:r>
              <a:rPr lang="hr-HR" u="sng" dirty="0"/>
              <a:t>računa se kao rad u punom radnom vremenu</a:t>
            </a:r>
            <a:r>
              <a:rPr lang="hr-HR" b="1" dirty="0"/>
              <a:t> </a:t>
            </a:r>
            <a:r>
              <a:rPr lang="hr-HR" dirty="0"/>
              <a:t>(otpremnina, jubilarna nagrada, dužina otkaznog roka)</a:t>
            </a:r>
          </a:p>
          <a:p>
            <a:r>
              <a:rPr lang="hr-HR" dirty="0"/>
              <a:t>Obveza poslodavca da razmotri zahtjev radnika za prijelaz s punog na nepuno i s nepunog na puno radno vrijeme</a:t>
            </a:r>
          </a:p>
          <a:p>
            <a:endParaRPr lang="en-US" dirty="0"/>
          </a:p>
          <a:p>
            <a:endParaRPr lang="hr-HR" dirty="0"/>
          </a:p>
        </p:txBody>
      </p:sp>
    </p:spTree>
    <p:extLst>
      <p:ext uri="{BB962C8B-B14F-4D97-AF65-F5344CB8AC3E}">
        <p14:creationId xmlns:p14="http://schemas.microsoft.com/office/powerpoint/2010/main" val="4098995760"/>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7AE200-6DB2-41F6-9037-553E0D721670}"/>
              </a:ext>
            </a:extLst>
          </p:cNvPr>
          <p:cNvSpPr>
            <a:spLocks noGrp="1"/>
          </p:cNvSpPr>
          <p:nvPr>
            <p:ph type="title"/>
          </p:nvPr>
        </p:nvSpPr>
        <p:spPr/>
        <p:txBody>
          <a:bodyPr/>
          <a:lstStyle/>
          <a:p>
            <a:pPr algn="ctr"/>
            <a:r>
              <a:rPr lang="hr-HR" dirty="0"/>
              <a:t>Smanjivanje plaće radnika</a:t>
            </a:r>
          </a:p>
        </p:txBody>
      </p:sp>
      <p:sp>
        <p:nvSpPr>
          <p:cNvPr id="3" name="Content Placeholder 2">
            <a:extLst>
              <a:ext uri="{FF2B5EF4-FFF2-40B4-BE49-F238E27FC236}">
                <a16:creationId xmlns:a16="http://schemas.microsoft.com/office/drawing/2014/main" id="{8AFD0A0C-25BE-4642-90CD-6A6D09519F23}"/>
              </a:ext>
            </a:extLst>
          </p:cNvPr>
          <p:cNvSpPr>
            <a:spLocks noGrp="1"/>
          </p:cNvSpPr>
          <p:nvPr>
            <p:ph idx="1"/>
          </p:nvPr>
        </p:nvSpPr>
        <p:spPr/>
        <p:txBody>
          <a:bodyPr/>
          <a:lstStyle/>
          <a:p>
            <a:pPr marL="0" indent="0">
              <a:buNone/>
            </a:pPr>
            <a:r>
              <a:rPr lang="hr-HR" dirty="0"/>
              <a:t>POSTUPAK – ovisno o izvoru radnog prava kojim je uređeno pravo radnika na plaću:</a:t>
            </a:r>
          </a:p>
          <a:p>
            <a:pPr marL="568325" indent="-284163"/>
            <a:r>
              <a:rPr lang="hr-HR" dirty="0"/>
              <a:t>Kolektivnim ugovorom</a:t>
            </a:r>
          </a:p>
          <a:p>
            <a:pPr marL="568325" indent="-284163"/>
            <a:r>
              <a:rPr lang="hr-HR" dirty="0"/>
              <a:t>Pravilnikom o radu</a:t>
            </a:r>
          </a:p>
          <a:p>
            <a:pPr marL="568325" indent="-284163"/>
            <a:r>
              <a:rPr lang="hr-HR" dirty="0"/>
              <a:t>Ugovorom o radu</a:t>
            </a:r>
          </a:p>
          <a:p>
            <a:pPr marL="0" indent="0">
              <a:buNone/>
            </a:pPr>
            <a:endParaRPr lang="hr-HR" dirty="0"/>
          </a:p>
          <a:p>
            <a:r>
              <a:rPr lang="hr-HR" dirty="0"/>
              <a:t>Zakon o minimalnoj plaći </a:t>
            </a:r>
          </a:p>
          <a:p>
            <a:r>
              <a:rPr lang="hr-HR" dirty="0"/>
              <a:t>Uredba o visini minimalne plaće </a:t>
            </a:r>
          </a:p>
          <a:p>
            <a:pPr marL="517525" indent="-284163">
              <a:buFont typeface="Wingdings" panose="05000000000000000000" pitchFamily="2" charset="2"/>
              <a:buChar char="Ø"/>
            </a:pPr>
            <a:r>
              <a:rPr lang="hr-HR" dirty="0"/>
              <a:t>minimalna plaća za 2020. godinu = 4.062,51 kn bruto - za puno radno vrijeme; za nepuno radno vrijeme - razmjerno</a:t>
            </a:r>
          </a:p>
        </p:txBody>
      </p:sp>
    </p:spTree>
    <p:extLst>
      <p:ext uri="{BB962C8B-B14F-4D97-AF65-F5344CB8AC3E}">
        <p14:creationId xmlns:p14="http://schemas.microsoft.com/office/powerpoint/2010/main" val="3601992447"/>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EE9812-6B79-4366-9E0E-9DCDED6A0100}"/>
              </a:ext>
            </a:extLst>
          </p:cNvPr>
          <p:cNvSpPr>
            <a:spLocks noGrp="1"/>
          </p:cNvSpPr>
          <p:nvPr>
            <p:ph type="title"/>
          </p:nvPr>
        </p:nvSpPr>
        <p:spPr/>
        <p:txBody>
          <a:bodyPr>
            <a:normAutofit fontScale="90000"/>
          </a:bodyPr>
          <a:lstStyle/>
          <a:p>
            <a:pPr algn="ctr"/>
            <a:r>
              <a:rPr lang="hr-HR" dirty="0"/>
              <a:t>Postupak izmjene dvostranih akata  kojima je uređeno pravo na plaću</a:t>
            </a:r>
          </a:p>
        </p:txBody>
      </p:sp>
      <p:sp>
        <p:nvSpPr>
          <p:cNvPr id="3" name="Content Placeholder 2">
            <a:extLst>
              <a:ext uri="{FF2B5EF4-FFF2-40B4-BE49-F238E27FC236}">
                <a16:creationId xmlns:a16="http://schemas.microsoft.com/office/drawing/2014/main" id="{EFBD61DB-2266-4B81-A44E-394CB0FDD225}"/>
              </a:ext>
            </a:extLst>
          </p:cNvPr>
          <p:cNvSpPr>
            <a:spLocks noGrp="1"/>
          </p:cNvSpPr>
          <p:nvPr>
            <p:ph idx="1"/>
          </p:nvPr>
        </p:nvSpPr>
        <p:spPr>
          <a:xfrm>
            <a:off x="457200" y="1700808"/>
            <a:ext cx="8229600" cy="4776192"/>
          </a:xfrm>
        </p:spPr>
        <p:txBody>
          <a:bodyPr>
            <a:normAutofit fontScale="92500" lnSpcReduction="20000"/>
          </a:bodyPr>
          <a:lstStyle/>
          <a:p>
            <a:r>
              <a:rPr lang="hr-HR" b="1" dirty="0"/>
              <a:t>Kolektivni ugovor </a:t>
            </a:r>
            <a:r>
              <a:rPr lang="hr-HR" dirty="0"/>
              <a:t>(čl. 192. do 204. Zakona o radu i odgovarajuća primjena Zakona o obveznim donosima na koju upućuje čl. 8. st. 4. Zakona o radu)</a:t>
            </a:r>
          </a:p>
          <a:p>
            <a:pPr marL="539750" indent="-269875">
              <a:buFont typeface="Wingdings" panose="05000000000000000000" pitchFamily="2" charset="2"/>
              <a:buChar char="ü"/>
            </a:pPr>
            <a:r>
              <a:rPr lang="hr-HR" dirty="0"/>
              <a:t>ovlaštene su ga mijenjati i dopunjavati samo stranke koje su ga sklopile (reprezentativni sindikat i poslodavac odnosno reprezentativna udruga poslodavaca)</a:t>
            </a:r>
          </a:p>
          <a:p>
            <a:pPr marL="539750" indent="-269875">
              <a:buFont typeface="Wingdings" panose="05000000000000000000" pitchFamily="2" charset="2"/>
              <a:buChar char="ü"/>
            </a:pPr>
            <a:r>
              <a:rPr lang="hr-HR" dirty="0"/>
              <a:t>svaka strana može inicirati postupak izmjene</a:t>
            </a:r>
          </a:p>
          <a:p>
            <a:pPr marL="539750" indent="-269875">
              <a:buFont typeface="Wingdings" panose="05000000000000000000" pitchFamily="2" charset="2"/>
              <a:buChar char="ü"/>
            </a:pPr>
            <a:r>
              <a:rPr lang="hr-HR" dirty="0"/>
              <a:t>novi/izmijenjeni kolektivni ugovor treba objaviti (obveza poslodavca), ali propuštanje te obveze ne utječe na pravnu valjanost</a:t>
            </a:r>
          </a:p>
          <a:p>
            <a:r>
              <a:rPr lang="hr-HR" b="1" dirty="0"/>
              <a:t>Ugovor o radu</a:t>
            </a:r>
          </a:p>
          <a:p>
            <a:pPr marL="288925" indent="-288925">
              <a:buFont typeface="Wingdings" panose="05000000000000000000" pitchFamily="2" charset="2"/>
              <a:buChar char="ü"/>
            </a:pPr>
            <a:r>
              <a:rPr lang="hr-HR" dirty="0"/>
              <a:t>može se izmijeniti dodatkom (aneksom) ili sklapanjem novog ugovora o radu</a:t>
            </a:r>
          </a:p>
          <a:p>
            <a:pPr marL="288925" indent="-288925">
              <a:buFont typeface="Wingdings" panose="05000000000000000000" pitchFamily="2" charset="2"/>
              <a:buChar char="ü"/>
            </a:pPr>
            <a:r>
              <a:rPr lang="hr-HR" dirty="0"/>
              <a:t>obvezno u pisanom obliku</a:t>
            </a:r>
          </a:p>
          <a:p>
            <a:pPr marL="288925" indent="-288925">
              <a:buFont typeface="Wingdings" panose="05000000000000000000" pitchFamily="2" charset="2"/>
              <a:buChar char="ü"/>
            </a:pPr>
            <a:r>
              <a:rPr lang="hr-HR" dirty="0"/>
              <a:t>suglasna volja ugovornih strana</a:t>
            </a:r>
          </a:p>
        </p:txBody>
      </p:sp>
    </p:spTree>
    <p:extLst>
      <p:ext uri="{BB962C8B-B14F-4D97-AF65-F5344CB8AC3E}">
        <p14:creationId xmlns:p14="http://schemas.microsoft.com/office/powerpoint/2010/main" val="3655965713"/>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2458E6-0494-4098-8EBE-45298940FF24}"/>
              </a:ext>
            </a:extLst>
          </p:cNvPr>
          <p:cNvSpPr>
            <a:spLocks noGrp="1"/>
          </p:cNvSpPr>
          <p:nvPr>
            <p:ph type="title"/>
          </p:nvPr>
        </p:nvSpPr>
        <p:spPr/>
        <p:txBody>
          <a:bodyPr>
            <a:normAutofit fontScale="90000"/>
          </a:bodyPr>
          <a:lstStyle/>
          <a:p>
            <a:pPr algn="ctr"/>
            <a:r>
              <a:rPr lang="hr-HR" dirty="0"/>
              <a:t>Postupak izmjene pravilnika o radu kojim su uređene plaće</a:t>
            </a:r>
          </a:p>
        </p:txBody>
      </p:sp>
      <p:sp>
        <p:nvSpPr>
          <p:cNvPr id="3" name="Content Placeholder 2">
            <a:extLst>
              <a:ext uri="{FF2B5EF4-FFF2-40B4-BE49-F238E27FC236}">
                <a16:creationId xmlns:a16="http://schemas.microsoft.com/office/drawing/2014/main" id="{CD2BA1AD-A579-485D-9661-2FE4FE23E4F5}"/>
              </a:ext>
            </a:extLst>
          </p:cNvPr>
          <p:cNvSpPr>
            <a:spLocks noGrp="1"/>
          </p:cNvSpPr>
          <p:nvPr>
            <p:ph idx="1"/>
          </p:nvPr>
        </p:nvSpPr>
        <p:spPr/>
        <p:txBody>
          <a:bodyPr>
            <a:normAutofit fontScale="92500" lnSpcReduction="10000"/>
          </a:bodyPr>
          <a:lstStyle/>
          <a:p>
            <a:r>
              <a:rPr lang="hr-HR" dirty="0"/>
              <a:t>Koji su poslodavci dužni donijeti pravilnik o radu – oni koji zapošljavaju najmanje 20 radnika, ako pitanja koja su propisana kao obvezan sadržaj pravilnika o radu nisu uređena kolektivnim ugovorom</a:t>
            </a:r>
          </a:p>
          <a:p>
            <a:r>
              <a:rPr lang="hr-HR" dirty="0"/>
              <a:t>MOGUĆNOST: jedan pravilnik o radu i/ili posebni pravilnici za dijelove poduzeća odnosno pojedine skupine radnika</a:t>
            </a:r>
          </a:p>
          <a:p>
            <a:r>
              <a:rPr lang="hr-HR" dirty="0"/>
              <a:t>Pravilnik o radu može se mijenjati i dopunjavati na jednaki način i uz istu proceduru kako je propisano za donošenje pravilnika o radu – čl. 27. st. 4. Zakona o radu </a:t>
            </a:r>
          </a:p>
          <a:p>
            <a:r>
              <a:rPr lang="hr-HR" dirty="0"/>
              <a:t>POSTUPAK:</a:t>
            </a:r>
          </a:p>
          <a:p>
            <a:pPr marL="444500" indent="-261938">
              <a:buFont typeface="Wingdings" panose="05000000000000000000" pitchFamily="2" charset="2"/>
              <a:buChar char="ü"/>
            </a:pPr>
            <a:r>
              <a:rPr lang="hr-HR" dirty="0"/>
              <a:t>savjetovanje s radničkim vijećem ili sindikatom</a:t>
            </a:r>
          </a:p>
          <a:p>
            <a:pPr marL="444500" indent="-261938">
              <a:buFont typeface="Wingdings" panose="05000000000000000000" pitchFamily="2" charset="2"/>
              <a:buChar char="ü"/>
            </a:pPr>
            <a:r>
              <a:rPr lang="hr-HR" dirty="0"/>
              <a:t>mora se objaviti na način dostupan radnicima</a:t>
            </a:r>
          </a:p>
          <a:p>
            <a:pPr marL="444500" indent="-261938">
              <a:buFont typeface="Wingdings" panose="05000000000000000000" pitchFamily="2" charset="2"/>
              <a:buChar char="ü"/>
            </a:pPr>
            <a:r>
              <a:rPr lang="hr-HR" dirty="0"/>
              <a:t>može stupiti na snagu tek nakon proteka osam dana od njegove objave </a:t>
            </a:r>
          </a:p>
          <a:p>
            <a:pPr marL="444500" indent="-261938">
              <a:buFont typeface="Wingdings" panose="05000000000000000000" pitchFamily="2" charset="2"/>
              <a:buChar char="ü"/>
            </a:pPr>
            <a:endParaRPr lang="hr-HR" dirty="0"/>
          </a:p>
        </p:txBody>
      </p:sp>
    </p:spTree>
    <p:extLst>
      <p:ext uri="{BB962C8B-B14F-4D97-AF65-F5344CB8AC3E}">
        <p14:creationId xmlns:p14="http://schemas.microsoft.com/office/powerpoint/2010/main" val="1900343073"/>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6031B4-BB22-48E0-BE0B-3C87CF0ADBA1}"/>
              </a:ext>
            </a:extLst>
          </p:cNvPr>
          <p:cNvSpPr>
            <a:spLocks noGrp="1"/>
          </p:cNvSpPr>
          <p:nvPr>
            <p:ph type="title"/>
          </p:nvPr>
        </p:nvSpPr>
        <p:spPr/>
        <p:txBody>
          <a:bodyPr/>
          <a:lstStyle/>
          <a:p>
            <a:pPr algn="ctr"/>
            <a:endParaRPr lang="hr-HR" dirty="0"/>
          </a:p>
        </p:txBody>
      </p:sp>
      <p:sp>
        <p:nvSpPr>
          <p:cNvPr id="3" name="Content Placeholder 2">
            <a:extLst>
              <a:ext uri="{FF2B5EF4-FFF2-40B4-BE49-F238E27FC236}">
                <a16:creationId xmlns:a16="http://schemas.microsoft.com/office/drawing/2014/main" id="{7B45902D-BAD1-4547-8FCA-DE8E7E0D0321}"/>
              </a:ext>
            </a:extLst>
          </p:cNvPr>
          <p:cNvSpPr>
            <a:spLocks noGrp="1"/>
          </p:cNvSpPr>
          <p:nvPr>
            <p:ph idx="1"/>
          </p:nvPr>
        </p:nvSpPr>
        <p:spPr/>
        <p:txBody>
          <a:bodyPr>
            <a:normAutofit/>
          </a:bodyPr>
          <a:lstStyle/>
          <a:p>
            <a:pPr marL="0" indent="0" algn="ctr">
              <a:buNone/>
            </a:pPr>
            <a:r>
              <a:rPr lang="hr-HR" sz="4000" dirty="0"/>
              <a:t>MJERE VLADE RH USMJERENE NA OČUVANJE ZAPOSLENOSTI </a:t>
            </a:r>
          </a:p>
        </p:txBody>
      </p:sp>
    </p:spTree>
    <p:extLst>
      <p:ext uri="{BB962C8B-B14F-4D97-AF65-F5344CB8AC3E}">
        <p14:creationId xmlns:p14="http://schemas.microsoft.com/office/powerpoint/2010/main" val="664510032"/>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8196FB-1B75-4E1A-B054-61591523B352}"/>
              </a:ext>
            </a:extLst>
          </p:cNvPr>
          <p:cNvSpPr>
            <a:spLocks noGrp="1"/>
          </p:cNvSpPr>
          <p:nvPr>
            <p:ph type="title"/>
          </p:nvPr>
        </p:nvSpPr>
        <p:spPr/>
        <p:txBody>
          <a:bodyPr>
            <a:normAutofit fontScale="90000"/>
          </a:bodyPr>
          <a:lstStyle/>
          <a:p>
            <a:pPr algn="ctr"/>
            <a:r>
              <a:rPr lang="hr-HR" dirty="0"/>
              <a:t>Odgoda obveze plaćanja doprinosa i poreza na dohodak iz plaće </a:t>
            </a:r>
          </a:p>
        </p:txBody>
      </p:sp>
      <p:sp>
        <p:nvSpPr>
          <p:cNvPr id="3" name="Content Placeholder 2">
            <a:extLst>
              <a:ext uri="{FF2B5EF4-FFF2-40B4-BE49-F238E27FC236}">
                <a16:creationId xmlns:a16="http://schemas.microsoft.com/office/drawing/2014/main" id="{CDC5544D-7587-4E9A-8C81-57A31C07A837}"/>
              </a:ext>
            </a:extLst>
          </p:cNvPr>
          <p:cNvSpPr>
            <a:spLocks noGrp="1"/>
          </p:cNvSpPr>
          <p:nvPr>
            <p:ph idx="1"/>
          </p:nvPr>
        </p:nvSpPr>
        <p:spPr>
          <a:xfrm>
            <a:off x="457200" y="1524000"/>
            <a:ext cx="8229600" cy="4953000"/>
          </a:xfrm>
        </p:spPr>
        <p:txBody>
          <a:bodyPr>
            <a:normAutofit lnSpcReduction="10000"/>
          </a:bodyPr>
          <a:lstStyle/>
          <a:p>
            <a:r>
              <a:rPr lang="hr-HR" dirty="0"/>
              <a:t>Izmjenama Općeg poreznog zakona uvodi se ovlaštenje ministru financija da u slučaju izvanrednih okolnosti pravilnikom propiše uvjete za:</a:t>
            </a:r>
          </a:p>
          <a:p>
            <a:pPr marL="568325" indent="-334963">
              <a:buFont typeface="Wingdings" panose="05000000000000000000" pitchFamily="2" charset="2"/>
              <a:buChar char="Ø"/>
            </a:pPr>
            <a:r>
              <a:rPr lang="hr-HR" dirty="0"/>
              <a:t>odgodu plaćanja javnih davanja i/ili</a:t>
            </a:r>
          </a:p>
          <a:p>
            <a:pPr marL="568325" indent="-334963">
              <a:buFont typeface="Wingdings" panose="05000000000000000000" pitchFamily="2" charset="2"/>
              <a:buChar char="Ø"/>
            </a:pPr>
            <a:r>
              <a:rPr lang="hr-HR" dirty="0"/>
              <a:t>obročnu otplatu javnih davanja, do 24 mjeseca</a:t>
            </a:r>
          </a:p>
          <a:p>
            <a:pPr marL="233363" indent="-233363"/>
            <a:r>
              <a:rPr lang="hr-HR" dirty="0"/>
              <a:t>Za vrijeme odgode ne teku zatezne kamate i ne teče </a:t>
            </a:r>
            <a:r>
              <a:rPr lang="hr-HR" dirty="0" err="1"/>
              <a:t>zastarni</a:t>
            </a:r>
            <a:r>
              <a:rPr lang="hr-HR" dirty="0"/>
              <a:t> rok</a:t>
            </a:r>
          </a:p>
          <a:p>
            <a:pPr marL="233363" indent="-233363"/>
            <a:r>
              <a:rPr lang="hr-HR" dirty="0"/>
              <a:t>Uvjeti će biti propisani Pravilnikom o provedbi Općeg poreznog zakona koji ministar treba donijeti u roku 30 dana</a:t>
            </a:r>
          </a:p>
          <a:p>
            <a:pPr marL="233363" indent="-233363"/>
            <a:r>
              <a:rPr lang="hr-HR" dirty="0"/>
              <a:t>NAJAVA MINISTRA FINANCIJA: odgoda plaćanja doprinosa i poreza na dohodak za poslodavce koji zbog epidemije imaju probleme s likvidnošću – plaće za 3 mjeseca, s mogućnošću produženja</a:t>
            </a:r>
          </a:p>
        </p:txBody>
      </p:sp>
    </p:spTree>
    <p:extLst>
      <p:ext uri="{BB962C8B-B14F-4D97-AF65-F5344CB8AC3E}">
        <p14:creationId xmlns:p14="http://schemas.microsoft.com/office/powerpoint/2010/main" val="3473078465"/>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6442E780-D5EB-4F3A-893A-9D442E6B5B79}"/>
              </a:ext>
            </a:extLst>
          </p:cNvPr>
          <p:cNvSpPr>
            <a:spLocks noGrp="1"/>
          </p:cNvSpPr>
          <p:nvPr>
            <p:ph type="title"/>
          </p:nvPr>
        </p:nvSpPr>
        <p:spPr/>
        <p:txBody>
          <a:bodyPr/>
          <a:lstStyle/>
          <a:p>
            <a:r>
              <a:rPr lang="hr-HR" sz="3600" b="1" dirty="0"/>
              <a:t>MJERA KOLEKTIVNOG GODIŠNJEG ODMORA</a:t>
            </a:r>
            <a:endParaRPr lang="hr-HR" b="1" dirty="0"/>
          </a:p>
        </p:txBody>
      </p:sp>
      <p:sp>
        <p:nvSpPr>
          <p:cNvPr id="3" name="Rezervirano mjesto sadržaja 2">
            <a:extLst>
              <a:ext uri="{FF2B5EF4-FFF2-40B4-BE49-F238E27FC236}">
                <a16:creationId xmlns:a16="http://schemas.microsoft.com/office/drawing/2014/main" id="{5E340AE4-EDE3-4521-B3A9-B86653C32CB9}"/>
              </a:ext>
            </a:extLst>
          </p:cNvPr>
          <p:cNvSpPr>
            <a:spLocks noGrp="1"/>
          </p:cNvSpPr>
          <p:nvPr>
            <p:ph idx="1"/>
          </p:nvPr>
        </p:nvSpPr>
        <p:spPr/>
        <p:txBody>
          <a:bodyPr/>
          <a:lstStyle/>
          <a:p>
            <a:pPr lvl="0" algn="just">
              <a:spcBef>
                <a:spcPts val="0"/>
              </a:spcBef>
              <a:buClr>
                <a:srgbClr val="4F81BD"/>
              </a:buClr>
            </a:pPr>
            <a:r>
              <a:rPr lang="hr-HR" sz="2800" dirty="0"/>
              <a:t>Naime, prema čl. 85. Zakona o radu raspored korištenja godišnjeg odmora utvrđuje poslodavac najkasnije do 30. lipnja tekuće godine, te mora radnika najmanje 15 dana prije korištenja godišnjeg odmora obavijestiti o trajanju godišnjeg odmora i razdoblju njegova korištenja</a:t>
            </a:r>
          </a:p>
          <a:p>
            <a:pPr lvl="0" algn="just">
              <a:spcBef>
                <a:spcPts val="0"/>
              </a:spcBef>
              <a:buClr>
                <a:srgbClr val="4F81BD"/>
              </a:buClr>
            </a:pPr>
            <a:r>
              <a:rPr lang="hr-HR" sz="2800" dirty="0"/>
              <a:t>Raspored godišnjeg odmora poslodavci će moći donijeti odmah, ali neće moći provesti svoju obvezu obavještavanja radnika 15 dana ranije</a:t>
            </a:r>
          </a:p>
          <a:p>
            <a:endParaRPr lang="hr-HR" dirty="0"/>
          </a:p>
        </p:txBody>
      </p:sp>
    </p:spTree>
    <p:extLst>
      <p:ext uri="{BB962C8B-B14F-4D97-AF65-F5344CB8AC3E}">
        <p14:creationId xmlns:p14="http://schemas.microsoft.com/office/powerpoint/2010/main" val="729049846"/>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178D70-26CE-4BA7-84AF-296D1DB93602}"/>
              </a:ext>
            </a:extLst>
          </p:cNvPr>
          <p:cNvSpPr>
            <a:spLocks noGrp="1"/>
          </p:cNvSpPr>
          <p:nvPr>
            <p:ph type="title"/>
          </p:nvPr>
        </p:nvSpPr>
        <p:spPr/>
        <p:txBody>
          <a:bodyPr>
            <a:normAutofit fontScale="90000"/>
          </a:bodyPr>
          <a:lstStyle/>
          <a:p>
            <a:pPr algn="ctr"/>
            <a:r>
              <a:rPr lang="hr-HR" dirty="0"/>
              <a:t>Odgoda obveze plaćanja doprinosa i poreza na dohodak iz plaće  </a:t>
            </a:r>
            <a:r>
              <a:rPr lang="hr-HR" b="1" dirty="0"/>
              <a:t>na zahtjev obveznika</a:t>
            </a:r>
          </a:p>
        </p:txBody>
      </p:sp>
      <p:sp>
        <p:nvSpPr>
          <p:cNvPr id="3" name="Content Placeholder 2">
            <a:extLst>
              <a:ext uri="{FF2B5EF4-FFF2-40B4-BE49-F238E27FC236}">
                <a16:creationId xmlns:a16="http://schemas.microsoft.com/office/drawing/2014/main" id="{395E2BCC-6081-4793-B40E-310611A40571}"/>
              </a:ext>
            </a:extLst>
          </p:cNvPr>
          <p:cNvSpPr>
            <a:spLocks noGrp="1"/>
          </p:cNvSpPr>
          <p:nvPr>
            <p:ph idx="1"/>
          </p:nvPr>
        </p:nvSpPr>
        <p:spPr>
          <a:xfrm>
            <a:off x="457200" y="1772816"/>
            <a:ext cx="8229600" cy="4704184"/>
          </a:xfrm>
        </p:spPr>
        <p:txBody>
          <a:bodyPr>
            <a:normAutofit fontScale="92500" lnSpcReduction="20000"/>
          </a:bodyPr>
          <a:lstStyle/>
          <a:p>
            <a:r>
              <a:rPr lang="hr-HR" dirty="0"/>
              <a:t>Pitanja za koja se očekuje da će biti uređena Pravilnikom o provedbi Općeg poreznog zakona:</a:t>
            </a:r>
          </a:p>
          <a:p>
            <a:pPr marL="457200" indent="-457200">
              <a:buFont typeface="+mj-lt"/>
              <a:buAutoNum type="arabicPeriod"/>
            </a:pPr>
            <a:r>
              <a:rPr lang="hr-HR" dirty="0"/>
              <a:t>Odnosi li se odgoda doprinosa i poreza na dohodak na plaću za veljaču ili tek počevši od plaće za ožujak 2020. godine? </a:t>
            </a:r>
          </a:p>
          <a:p>
            <a:pPr marL="457200" indent="-457200">
              <a:buFont typeface="+mj-lt"/>
              <a:buAutoNum type="arabicPeriod"/>
            </a:pPr>
            <a:r>
              <a:rPr lang="hr-HR" dirty="0"/>
              <a:t>Odnosi li se odgoda samo na fiskalne obveze prema mjesečnoj plaći (čl. 21. Zakona o doprinosima) ili i prema ostalim primicima  (čl. 22. Zakona o doprinosima)?</a:t>
            </a:r>
          </a:p>
          <a:p>
            <a:pPr marL="457200" indent="-457200">
              <a:buFont typeface="+mj-lt"/>
              <a:buAutoNum type="arabicPeriod"/>
            </a:pPr>
            <a:r>
              <a:rPr lang="hr-HR" dirty="0"/>
              <a:t>Prema kojim će se kriterijima utvrđivati da je poslodavac zapao u teškoće? Forma zahtjeva? Dokazi?</a:t>
            </a:r>
          </a:p>
          <a:p>
            <a:pPr marL="457200" indent="-457200">
              <a:buFont typeface="+mj-lt"/>
              <a:buAutoNum type="arabicPeriod"/>
            </a:pPr>
            <a:r>
              <a:rPr lang="hr-HR" dirty="0"/>
              <a:t>S obzirom da se ne  mijenja tehnika zaduživanja u obrascu JOPPD, tj. obveza će se zaduživati s danom dospijeća, kako će se to utjecati na izdavanje potvrda  o podmirenim obvezama kao uvjet za sudjelovanje u postupcima javne nabave? Najava: automatsko pomicanje datuma od kojega teče dug, preko računalnog sustava PU </a:t>
            </a:r>
          </a:p>
          <a:p>
            <a:pPr marL="457200" indent="-457200">
              <a:buFont typeface="+mj-lt"/>
              <a:buAutoNum type="arabicPeriod"/>
            </a:pPr>
            <a:endParaRPr lang="hr-HR" dirty="0"/>
          </a:p>
          <a:p>
            <a:pPr marL="457200" indent="-457200">
              <a:buFont typeface="+mj-lt"/>
              <a:buAutoNum type="arabicPeriod"/>
            </a:pPr>
            <a:endParaRPr lang="hr-HR" dirty="0"/>
          </a:p>
          <a:p>
            <a:pPr marL="457200" indent="-457200">
              <a:buFont typeface="+mj-lt"/>
              <a:buAutoNum type="arabicPeriod"/>
            </a:pPr>
            <a:endParaRPr lang="hr-HR" dirty="0"/>
          </a:p>
        </p:txBody>
      </p:sp>
    </p:spTree>
    <p:extLst>
      <p:ext uri="{BB962C8B-B14F-4D97-AF65-F5344CB8AC3E}">
        <p14:creationId xmlns:p14="http://schemas.microsoft.com/office/powerpoint/2010/main" val="617347345"/>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16E6F4-48EE-4145-AE70-EE239F8AB4A1}"/>
              </a:ext>
            </a:extLst>
          </p:cNvPr>
          <p:cNvSpPr>
            <a:spLocks noGrp="1"/>
          </p:cNvSpPr>
          <p:nvPr>
            <p:ph type="title"/>
          </p:nvPr>
        </p:nvSpPr>
        <p:spPr/>
        <p:txBody>
          <a:bodyPr/>
          <a:lstStyle/>
          <a:p>
            <a:pPr algn="ctr"/>
            <a:r>
              <a:rPr lang="hr-HR" dirty="0"/>
              <a:t>Potpore za očuvanje radnih mjesta </a:t>
            </a:r>
          </a:p>
        </p:txBody>
      </p:sp>
      <p:sp>
        <p:nvSpPr>
          <p:cNvPr id="3" name="Content Placeholder 2">
            <a:extLst>
              <a:ext uri="{FF2B5EF4-FFF2-40B4-BE49-F238E27FC236}">
                <a16:creationId xmlns:a16="http://schemas.microsoft.com/office/drawing/2014/main" id="{532690D4-D68D-4A10-9127-42F1F2BEFD13}"/>
              </a:ext>
            </a:extLst>
          </p:cNvPr>
          <p:cNvSpPr>
            <a:spLocks noGrp="1"/>
          </p:cNvSpPr>
          <p:nvPr>
            <p:ph idx="1"/>
          </p:nvPr>
        </p:nvSpPr>
        <p:spPr/>
        <p:txBody>
          <a:bodyPr/>
          <a:lstStyle/>
          <a:p>
            <a:r>
              <a:rPr lang="hr-HR" dirty="0"/>
              <a:t>Dodjeljivati će ih </a:t>
            </a:r>
            <a:r>
              <a:rPr lang="hr-HR" u="sng" dirty="0"/>
              <a:t>Zavod za zapošljavanje </a:t>
            </a:r>
            <a:r>
              <a:rPr lang="hr-HR" dirty="0"/>
              <a:t>i to:</a:t>
            </a:r>
          </a:p>
          <a:p>
            <a:pPr marL="630238" indent="-284163">
              <a:buFont typeface="Wingdings" panose="05000000000000000000" pitchFamily="2" charset="2"/>
              <a:buChar char="ü"/>
            </a:pPr>
            <a:r>
              <a:rPr lang="hr-HR" dirty="0"/>
              <a:t>poslodavcima u sektorima pogođenima </a:t>
            </a:r>
            <a:r>
              <a:rPr lang="hr-HR" dirty="0" err="1"/>
              <a:t>koronavirusom</a:t>
            </a:r>
            <a:r>
              <a:rPr lang="hr-HR" dirty="0"/>
              <a:t> – u visini neto minimalne plaće po radniku - 3.250,00 kn </a:t>
            </a:r>
          </a:p>
          <a:p>
            <a:pPr marL="690563" indent="-344488">
              <a:buFont typeface="Wingdings" panose="05000000000000000000" pitchFamily="2" charset="2"/>
              <a:buChar char="ü"/>
            </a:pPr>
            <a:r>
              <a:rPr lang="hr-HR" dirty="0"/>
              <a:t>osiguravanjem isplate minimalne plaće za osobe s invaliditetom</a:t>
            </a:r>
          </a:p>
          <a:p>
            <a:pPr marL="233363" indent="-173038"/>
            <a:r>
              <a:rPr lang="hr-HR" dirty="0"/>
              <a:t>Uvjeti koje mora ispunjavati poslodavac, procedura i način ostvarivanja novčane potpore biti će uređeni aktima koje će usvojiti Upravno vijeće Zavoda za zapošljavanje</a:t>
            </a:r>
          </a:p>
        </p:txBody>
      </p:sp>
    </p:spTree>
    <p:extLst>
      <p:ext uri="{BB962C8B-B14F-4D97-AF65-F5344CB8AC3E}">
        <p14:creationId xmlns:p14="http://schemas.microsoft.com/office/powerpoint/2010/main" val="3505966495"/>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CEB28A-1D32-4677-B3FF-09FE189228A3}"/>
              </a:ext>
            </a:extLst>
          </p:cNvPr>
          <p:cNvSpPr>
            <a:spLocks noGrp="1"/>
          </p:cNvSpPr>
          <p:nvPr>
            <p:ph type="title"/>
          </p:nvPr>
        </p:nvSpPr>
        <p:spPr>
          <a:xfrm>
            <a:off x="457200" y="381000"/>
            <a:ext cx="8229600" cy="743744"/>
          </a:xfrm>
        </p:spPr>
        <p:txBody>
          <a:bodyPr>
            <a:normAutofit fontScale="90000"/>
          </a:bodyPr>
          <a:lstStyle/>
          <a:p>
            <a:pPr algn="ctr"/>
            <a:r>
              <a:rPr lang="hr-HR" dirty="0"/>
              <a:t>Produženje trajanja mjere „stalni sezonac”</a:t>
            </a:r>
          </a:p>
        </p:txBody>
      </p:sp>
      <p:sp>
        <p:nvSpPr>
          <p:cNvPr id="3" name="Content Placeholder 2">
            <a:extLst>
              <a:ext uri="{FF2B5EF4-FFF2-40B4-BE49-F238E27FC236}">
                <a16:creationId xmlns:a16="http://schemas.microsoft.com/office/drawing/2014/main" id="{9DD271E9-CBD5-40C2-A162-8BB43E52B8B6}"/>
              </a:ext>
            </a:extLst>
          </p:cNvPr>
          <p:cNvSpPr>
            <a:spLocks noGrp="1"/>
          </p:cNvSpPr>
          <p:nvPr>
            <p:ph idx="1"/>
          </p:nvPr>
        </p:nvSpPr>
        <p:spPr>
          <a:xfrm>
            <a:off x="323528" y="1124744"/>
            <a:ext cx="8568952" cy="5352256"/>
          </a:xfrm>
        </p:spPr>
        <p:txBody>
          <a:bodyPr>
            <a:normAutofit lnSpcReduction="10000"/>
          </a:bodyPr>
          <a:lstStyle/>
          <a:p>
            <a:pPr marL="0" indent="0">
              <a:buNone/>
            </a:pPr>
            <a:r>
              <a:rPr lang="hr-HR" dirty="0"/>
              <a:t>SADA:</a:t>
            </a:r>
          </a:p>
          <a:p>
            <a:r>
              <a:rPr lang="hr-HR" dirty="0"/>
              <a:t>potpora poslodavcu za doprinose za produženo mirovinsko osiguranje (najviše 6 mjeseci)</a:t>
            </a:r>
          </a:p>
          <a:p>
            <a:r>
              <a:rPr lang="hr-HR" dirty="0"/>
              <a:t> stalni sezonac ima pravo na novčanu pomoć, najduže šest mjeseci </a:t>
            </a:r>
          </a:p>
          <a:p>
            <a:pPr marL="568325" indent="-222250">
              <a:buFontTx/>
              <a:buChar char="-"/>
            </a:pPr>
            <a:r>
              <a:rPr lang="hr-HR" dirty="0"/>
              <a:t>prva tri mjeseca 60% plaće, ali najviše 70% prosječne plaće RH</a:t>
            </a:r>
          </a:p>
          <a:p>
            <a:pPr marL="568325" indent="-222250">
              <a:buFontTx/>
              <a:buChar char="-"/>
            </a:pPr>
            <a:r>
              <a:rPr lang="hr-HR" dirty="0"/>
              <a:t>preostalo vrijeme 30% plaće, najviše 35% prosječne plaće RH</a:t>
            </a:r>
          </a:p>
          <a:p>
            <a:pPr marL="0" indent="0">
              <a:buNone/>
            </a:pPr>
            <a:r>
              <a:rPr lang="hr-HR" dirty="0"/>
              <a:t>PREDLOŽENE IZMJENE ZAKONA O TRŽIŠTU RADA:</a:t>
            </a:r>
          </a:p>
          <a:p>
            <a:r>
              <a:rPr lang="hr-HR" dirty="0"/>
              <a:t>poslodavcu se može odobriti sufinanciranje troškova produženog mirovinskog osiguranja u trajanju duljem od 6 mjeseci</a:t>
            </a:r>
          </a:p>
          <a:p>
            <a:r>
              <a:rPr lang="hr-HR" dirty="0"/>
              <a:t>stalnom sezoncu se može </a:t>
            </a:r>
            <a:r>
              <a:rPr lang="hr-HR" b="1" dirty="0"/>
              <a:t>produljiti pravo na novčanu pomoć </a:t>
            </a:r>
            <a:r>
              <a:rPr lang="hr-HR" dirty="0"/>
              <a:t>– iznos pomoći ne može biti manji od 50% minimalne plaće umanjene za doprinose (1.625,00 kn mjesečno)</a:t>
            </a:r>
          </a:p>
          <a:p>
            <a:r>
              <a:rPr lang="hr-HR" dirty="0"/>
              <a:t>regulirati će se odlukom Upravnog vijeća Zavoda za zapošljavanje</a:t>
            </a:r>
          </a:p>
        </p:txBody>
      </p:sp>
    </p:spTree>
    <p:extLst>
      <p:ext uri="{BB962C8B-B14F-4D97-AF65-F5344CB8AC3E}">
        <p14:creationId xmlns:p14="http://schemas.microsoft.com/office/powerpoint/2010/main" val="823451642"/>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D583B4-43BC-466A-B000-45A408495EB4}"/>
              </a:ext>
            </a:extLst>
          </p:cNvPr>
          <p:cNvSpPr>
            <a:spLocks noGrp="1"/>
          </p:cNvSpPr>
          <p:nvPr>
            <p:ph type="title"/>
          </p:nvPr>
        </p:nvSpPr>
        <p:spPr>
          <a:xfrm>
            <a:off x="457200" y="533400"/>
            <a:ext cx="8229600" cy="1066800"/>
          </a:xfrm>
        </p:spPr>
        <p:txBody>
          <a:bodyPr>
            <a:normAutofit fontScale="90000"/>
          </a:bodyPr>
          <a:lstStyle/>
          <a:p>
            <a:pPr algn="ctr"/>
            <a:r>
              <a:rPr lang="hr-HR" dirty="0"/>
              <a:t>Obveza  </a:t>
            </a:r>
            <a:r>
              <a:rPr lang="hr-HR" dirty="0" err="1"/>
              <a:t>kvotnog</a:t>
            </a:r>
            <a:r>
              <a:rPr lang="hr-HR" dirty="0"/>
              <a:t> zapošljavanja osoba s invaliditetom</a:t>
            </a:r>
          </a:p>
        </p:txBody>
      </p:sp>
      <p:sp>
        <p:nvSpPr>
          <p:cNvPr id="3" name="Content Placeholder 2">
            <a:extLst>
              <a:ext uri="{FF2B5EF4-FFF2-40B4-BE49-F238E27FC236}">
                <a16:creationId xmlns:a16="http://schemas.microsoft.com/office/drawing/2014/main" id="{4B89E291-7BDD-41C8-9536-DDD709C6898D}"/>
              </a:ext>
            </a:extLst>
          </p:cNvPr>
          <p:cNvSpPr>
            <a:spLocks noGrp="1"/>
          </p:cNvSpPr>
          <p:nvPr>
            <p:ph idx="1"/>
          </p:nvPr>
        </p:nvSpPr>
        <p:spPr>
          <a:xfrm>
            <a:off x="457200" y="1772816"/>
            <a:ext cx="8229600" cy="4704184"/>
          </a:xfrm>
        </p:spPr>
        <p:txBody>
          <a:bodyPr>
            <a:normAutofit/>
          </a:bodyPr>
          <a:lstStyle/>
          <a:p>
            <a:pPr marL="0" indent="0">
              <a:buNone/>
            </a:pPr>
            <a:r>
              <a:rPr lang="hr-HR" dirty="0"/>
              <a:t>SADA - Zakon o profesionalnoj rehabilitaciji i zapošljavanju osoba s invaliditetom:</a:t>
            </a:r>
          </a:p>
          <a:p>
            <a:r>
              <a:rPr lang="hr-HR" dirty="0"/>
              <a:t>Poslodavci koji zapošljavaju najmanje 20 radnika dužni su zaposliti određeni broj osoba s invaliditetom</a:t>
            </a:r>
          </a:p>
          <a:p>
            <a:r>
              <a:rPr lang="hr-HR" dirty="0"/>
              <a:t>Obvezna kvota zapošljavanja osoba s invaliditetom iznosi </a:t>
            </a:r>
            <a:r>
              <a:rPr lang="hr-HR" b="1" dirty="0"/>
              <a:t>3% </a:t>
            </a:r>
            <a:r>
              <a:rPr lang="hr-HR" dirty="0"/>
              <a:t>od ukupnog broja zaposlenih, neovisno o djelatnosti koju poslodavac obavlja (uređena Pravilnikom, a prema Zakonu može iznositi najmanje 2%, a najviše 6%) </a:t>
            </a:r>
          </a:p>
          <a:p>
            <a:r>
              <a:rPr lang="hr-HR" dirty="0"/>
              <a:t>Kvota se može ispuniti na zamjenski način</a:t>
            </a:r>
          </a:p>
        </p:txBody>
      </p:sp>
    </p:spTree>
    <p:extLst>
      <p:ext uri="{BB962C8B-B14F-4D97-AF65-F5344CB8AC3E}">
        <p14:creationId xmlns:p14="http://schemas.microsoft.com/office/powerpoint/2010/main" val="3088320855"/>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D583B4-43BC-466A-B000-45A408495EB4}"/>
              </a:ext>
            </a:extLst>
          </p:cNvPr>
          <p:cNvSpPr>
            <a:spLocks noGrp="1"/>
          </p:cNvSpPr>
          <p:nvPr>
            <p:ph type="title"/>
          </p:nvPr>
        </p:nvSpPr>
        <p:spPr/>
        <p:txBody>
          <a:bodyPr>
            <a:normAutofit fontScale="90000"/>
          </a:bodyPr>
          <a:lstStyle/>
          <a:p>
            <a:pPr algn="ctr"/>
            <a:r>
              <a:rPr lang="hr-HR" dirty="0"/>
              <a:t>Smanjivanje visine naknade zbog neispunjenja obveze </a:t>
            </a:r>
            <a:r>
              <a:rPr lang="hr-HR" dirty="0" err="1"/>
              <a:t>kvotnog</a:t>
            </a:r>
            <a:r>
              <a:rPr lang="hr-HR" dirty="0"/>
              <a:t> zapošljavanja invalida</a:t>
            </a:r>
          </a:p>
        </p:txBody>
      </p:sp>
      <p:sp>
        <p:nvSpPr>
          <p:cNvPr id="3" name="Content Placeholder 2">
            <a:extLst>
              <a:ext uri="{FF2B5EF4-FFF2-40B4-BE49-F238E27FC236}">
                <a16:creationId xmlns:a16="http://schemas.microsoft.com/office/drawing/2014/main" id="{4B89E291-7BDD-41C8-9536-DDD709C6898D}"/>
              </a:ext>
            </a:extLst>
          </p:cNvPr>
          <p:cNvSpPr>
            <a:spLocks noGrp="1"/>
          </p:cNvSpPr>
          <p:nvPr>
            <p:ph idx="1"/>
          </p:nvPr>
        </p:nvSpPr>
        <p:spPr/>
        <p:txBody>
          <a:bodyPr>
            <a:normAutofit/>
          </a:bodyPr>
          <a:lstStyle/>
          <a:p>
            <a:pPr marL="0" indent="0">
              <a:buNone/>
            </a:pPr>
            <a:r>
              <a:rPr lang="hr-HR" dirty="0"/>
              <a:t>SADA:</a:t>
            </a:r>
          </a:p>
          <a:p>
            <a:r>
              <a:rPr lang="hr-HR" dirty="0"/>
              <a:t>Poslodavac koji ne ispuni kvotu: obveza novčane naknade u visini 30% minimalne plaće mjesečno za svaku osobu </a:t>
            </a:r>
            <a:r>
              <a:rPr lang="hr-HR" dirty="0" err="1"/>
              <a:t>koj</a:t>
            </a:r>
            <a:r>
              <a:rPr lang="hr-HR" dirty="0"/>
              <a:t> nije zaposlio - u 2020. godini = 1.218,75 kn</a:t>
            </a:r>
          </a:p>
          <a:p>
            <a:pPr marL="0" indent="0">
              <a:buNone/>
            </a:pPr>
            <a:r>
              <a:rPr lang="hr-HR" b="1" u="sng" dirty="0"/>
              <a:t>PRIJEDLOG izmjena </a:t>
            </a:r>
            <a:r>
              <a:rPr lang="hr-HR" dirty="0"/>
              <a:t>Zakona o profesionalnoj rehabilitaciji i zapošljavanju osoba s invaliditetom:</a:t>
            </a:r>
          </a:p>
          <a:p>
            <a:r>
              <a:rPr lang="hr-HR" dirty="0"/>
              <a:t>smanjuje se visinu novčane naknade na 20% minimalne plaće = </a:t>
            </a:r>
            <a:r>
              <a:rPr lang="hr-HR" b="1" dirty="0"/>
              <a:t>812,50 kn </a:t>
            </a:r>
            <a:r>
              <a:rPr lang="hr-HR" dirty="0"/>
              <a:t>mjesečno za svakog invalida</a:t>
            </a:r>
          </a:p>
          <a:p>
            <a:r>
              <a:rPr lang="hr-HR" dirty="0"/>
              <a:t>počevši od naknade koja se plaća u travnju </a:t>
            </a:r>
            <a:r>
              <a:rPr lang="hr-HR" b="1" dirty="0"/>
              <a:t>za ožujak 2020</a:t>
            </a:r>
            <a:r>
              <a:rPr lang="hr-HR" dirty="0"/>
              <a:t>. godine</a:t>
            </a:r>
          </a:p>
          <a:p>
            <a:r>
              <a:rPr lang="hr-HR" dirty="0"/>
              <a:t>i za ovu naknadu se uvodi mogućnost odgode obveze</a:t>
            </a:r>
          </a:p>
        </p:txBody>
      </p:sp>
    </p:spTree>
    <p:extLst>
      <p:ext uri="{BB962C8B-B14F-4D97-AF65-F5344CB8AC3E}">
        <p14:creationId xmlns:p14="http://schemas.microsoft.com/office/powerpoint/2010/main" val="3521174187"/>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E543B-5A76-4E41-8A3F-1FF75A233AE5}"/>
              </a:ext>
            </a:extLst>
          </p:cNvPr>
          <p:cNvSpPr>
            <a:spLocks noGrp="1"/>
          </p:cNvSpPr>
          <p:nvPr>
            <p:ph type="title"/>
          </p:nvPr>
        </p:nvSpPr>
        <p:spPr/>
        <p:txBody>
          <a:bodyPr>
            <a:normAutofit fontScale="90000"/>
          </a:bodyPr>
          <a:lstStyle/>
          <a:p>
            <a:pPr algn="ctr"/>
            <a:r>
              <a:rPr lang="hr-HR" dirty="0"/>
              <a:t>Proširenje iznimaka od obveze zapošljavanja osoba s invaliditetom</a:t>
            </a:r>
          </a:p>
        </p:txBody>
      </p:sp>
      <p:sp>
        <p:nvSpPr>
          <p:cNvPr id="3" name="Content Placeholder 2">
            <a:extLst>
              <a:ext uri="{FF2B5EF4-FFF2-40B4-BE49-F238E27FC236}">
                <a16:creationId xmlns:a16="http://schemas.microsoft.com/office/drawing/2014/main" id="{9C326E02-F0F0-407B-8997-7EEFEFC56443}"/>
              </a:ext>
            </a:extLst>
          </p:cNvPr>
          <p:cNvSpPr>
            <a:spLocks noGrp="1"/>
          </p:cNvSpPr>
          <p:nvPr>
            <p:ph idx="1"/>
          </p:nvPr>
        </p:nvSpPr>
        <p:spPr/>
        <p:txBody>
          <a:bodyPr>
            <a:normAutofit/>
          </a:bodyPr>
          <a:lstStyle/>
          <a:p>
            <a:r>
              <a:rPr lang="hr-HR" dirty="0"/>
              <a:t>Prema dosadašnjem propisu, </a:t>
            </a:r>
            <a:r>
              <a:rPr lang="hr-HR" b="1" dirty="0"/>
              <a:t>nemaju obvezu zapošljavanja osoba s invaliditetom</a:t>
            </a:r>
            <a:r>
              <a:rPr lang="hr-HR" dirty="0"/>
              <a:t> (neovisno o broju radnika koje zapošljavaju):</a:t>
            </a:r>
          </a:p>
          <a:p>
            <a:pPr marL="568325" indent="-284163">
              <a:buFont typeface="Wingdings" panose="05000000000000000000" pitchFamily="2" charset="2"/>
              <a:buChar char="ü"/>
            </a:pPr>
            <a:r>
              <a:rPr lang="hr-HR" dirty="0"/>
              <a:t>predstavništva stranih osoba</a:t>
            </a:r>
          </a:p>
          <a:p>
            <a:pPr marL="568325" indent="-284163">
              <a:buFont typeface="Wingdings" panose="05000000000000000000" pitchFamily="2" charset="2"/>
              <a:buChar char="ü"/>
            </a:pPr>
            <a:r>
              <a:rPr lang="hr-HR" dirty="0"/>
              <a:t>strana diplomatska i konzularna predstavništva </a:t>
            </a:r>
          </a:p>
          <a:p>
            <a:pPr marL="568325" indent="-284163">
              <a:buFont typeface="Wingdings" panose="05000000000000000000" pitchFamily="2" charset="2"/>
              <a:buChar char="ü"/>
            </a:pPr>
            <a:r>
              <a:rPr lang="hr-HR" dirty="0"/>
              <a:t>integrativne radionice i zaštitne radionice</a:t>
            </a:r>
          </a:p>
          <a:p>
            <a:pPr marL="568325" indent="-284163">
              <a:buFont typeface="Wingdings" panose="05000000000000000000" pitchFamily="2" charset="2"/>
              <a:buChar char="ü"/>
            </a:pPr>
            <a:r>
              <a:rPr lang="hr-HR" dirty="0"/>
              <a:t>novoosnovani poslodavci (24 mjeseca)</a:t>
            </a:r>
          </a:p>
          <a:p>
            <a:pPr marL="0" indent="0">
              <a:buNone/>
            </a:pPr>
            <a:r>
              <a:rPr lang="hr-HR" dirty="0"/>
              <a:t>PRIJEDLOG:</a:t>
            </a:r>
          </a:p>
          <a:p>
            <a:r>
              <a:rPr lang="hr-HR" dirty="0"/>
              <a:t>Nemaju obvezu zapošljavanja ni poslodavci u sektoru proizvodnje tekstila, odjeće, kože, drva i namještaja</a:t>
            </a:r>
          </a:p>
          <a:p>
            <a:r>
              <a:rPr lang="hr-HR" dirty="0"/>
              <a:t>Primjena: </a:t>
            </a:r>
            <a:r>
              <a:rPr lang="hr-HR" b="1" dirty="0"/>
              <a:t>od 1. travnja 2020. godine</a:t>
            </a:r>
          </a:p>
          <a:p>
            <a:pPr marL="0" indent="0">
              <a:buNone/>
            </a:pPr>
            <a:endParaRPr lang="hr-HR" dirty="0"/>
          </a:p>
        </p:txBody>
      </p:sp>
    </p:spTree>
    <p:extLst>
      <p:ext uri="{BB962C8B-B14F-4D97-AF65-F5344CB8AC3E}">
        <p14:creationId xmlns:p14="http://schemas.microsoft.com/office/powerpoint/2010/main" val="3991442997"/>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72E4BC-959F-406C-ACFB-4DB1D99229D4}"/>
              </a:ext>
            </a:extLst>
          </p:cNvPr>
          <p:cNvSpPr>
            <a:spLocks noGrp="1"/>
          </p:cNvSpPr>
          <p:nvPr>
            <p:ph type="title"/>
          </p:nvPr>
        </p:nvSpPr>
        <p:spPr>
          <a:xfrm>
            <a:off x="457200" y="533400"/>
            <a:ext cx="8229600" cy="807368"/>
          </a:xfrm>
        </p:spPr>
        <p:txBody>
          <a:bodyPr>
            <a:normAutofit fontScale="90000"/>
          </a:bodyPr>
          <a:lstStyle/>
          <a:p>
            <a:pPr algn="ctr"/>
            <a:r>
              <a:rPr lang="hr-HR" dirty="0"/>
              <a:t>Ostale mjere usmjerene na očuvanje radnih mjesta i likvidnosti (posredni utjecaj)</a:t>
            </a:r>
          </a:p>
        </p:txBody>
      </p:sp>
      <p:sp>
        <p:nvSpPr>
          <p:cNvPr id="3" name="Content Placeholder 2">
            <a:extLst>
              <a:ext uri="{FF2B5EF4-FFF2-40B4-BE49-F238E27FC236}">
                <a16:creationId xmlns:a16="http://schemas.microsoft.com/office/drawing/2014/main" id="{16C340F8-B6BD-4C66-8E72-8AEE54890B5B}"/>
              </a:ext>
            </a:extLst>
          </p:cNvPr>
          <p:cNvSpPr>
            <a:spLocks noGrp="1"/>
          </p:cNvSpPr>
          <p:nvPr>
            <p:ph idx="1"/>
          </p:nvPr>
        </p:nvSpPr>
        <p:spPr>
          <a:xfrm>
            <a:off x="457200" y="1412776"/>
            <a:ext cx="8229600" cy="5064224"/>
          </a:xfrm>
        </p:spPr>
        <p:txBody>
          <a:bodyPr>
            <a:normAutofit fontScale="92500" lnSpcReduction="10000"/>
          </a:bodyPr>
          <a:lstStyle/>
          <a:p>
            <a:r>
              <a:rPr lang="hr-HR" dirty="0"/>
              <a:t>porez na dobit: </a:t>
            </a:r>
          </a:p>
          <a:p>
            <a:pPr marL="568325" indent="-334963">
              <a:buFont typeface="Wingdings" panose="05000000000000000000" pitchFamily="2" charset="2"/>
              <a:buChar char="ü"/>
            </a:pPr>
            <a:r>
              <a:rPr lang="hr-HR" dirty="0"/>
              <a:t>odgoda plaćanja predujmova poreza na dobit</a:t>
            </a:r>
          </a:p>
          <a:p>
            <a:pPr marL="568325" indent="-334963">
              <a:buFont typeface="Wingdings" panose="05000000000000000000" pitchFamily="2" charset="2"/>
              <a:buChar char="ü"/>
            </a:pPr>
            <a:r>
              <a:rPr lang="hr-HR" dirty="0"/>
              <a:t>isključivanje prihoda od potpora primljenih radi ublažavanja negativnih posljedica izazvanih posebnim okolnostima iz osnovice poreza na </a:t>
            </a:r>
          </a:p>
          <a:p>
            <a:pPr marL="568325" indent="-334963">
              <a:buFont typeface="Wingdings" panose="05000000000000000000" pitchFamily="2" charset="2"/>
              <a:buChar char="ü"/>
            </a:pPr>
            <a:r>
              <a:rPr lang="hr-HR" dirty="0"/>
              <a:t>prihod od tih potpora ne utječe na pragove utvrđene za primjenu snižene porezne stope, obveze plaćanja poreza na dobit za fizičke osobe, utvrđivanje porezne osnovice prema novčanom načelu ili u paušalnom iznosu </a:t>
            </a:r>
          </a:p>
          <a:p>
            <a:r>
              <a:rPr lang="hr-HR" dirty="0"/>
              <a:t>porez na dohodak od samostalne djelatnosti:</a:t>
            </a:r>
          </a:p>
          <a:p>
            <a:pPr marL="568325" indent="-284163">
              <a:buFont typeface="Wingdings" panose="05000000000000000000" pitchFamily="2" charset="2"/>
              <a:buChar char="ü"/>
            </a:pPr>
            <a:r>
              <a:rPr lang="hr-HR" dirty="0"/>
              <a:t>potpore koje fizičke osobe ostvaruju radi ublažavanja posebnih okolnosti, ne uključuju se u primitke </a:t>
            </a:r>
          </a:p>
          <a:p>
            <a:pPr marL="0" indent="0">
              <a:buNone/>
            </a:pPr>
            <a:r>
              <a:rPr lang="hr-HR" b="1" u="sng" dirty="0"/>
              <a:t>UČINCI: </a:t>
            </a:r>
            <a:r>
              <a:rPr lang="hr-HR" dirty="0"/>
              <a:t>potpora neće utjecati na osnovicu poreza na dobit/dohodak, ali će se priznavati rashodi/izdaci koji su iz toga plaćeni  (iznimka od načela sučeljavanja prihoda i rashoda, primitaka i </a:t>
            </a:r>
            <a:r>
              <a:rPr lang="hr-HR" dirty="0" err="1"/>
              <a:t>izdatata</a:t>
            </a:r>
            <a:r>
              <a:rPr lang="hr-HR" dirty="0"/>
              <a:t>)</a:t>
            </a:r>
          </a:p>
          <a:p>
            <a:pPr marL="284162" indent="0">
              <a:buNone/>
            </a:pPr>
            <a:endParaRPr lang="hr-HR" dirty="0"/>
          </a:p>
        </p:txBody>
      </p:sp>
    </p:spTree>
    <p:extLst>
      <p:ext uri="{BB962C8B-B14F-4D97-AF65-F5344CB8AC3E}">
        <p14:creationId xmlns:p14="http://schemas.microsoft.com/office/powerpoint/2010/main" val="946475188"/>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92C49-DFEE-41DC-8397-9C81EA65DF2A}"/>
              </a:ext>
            </a:extLst>
          </p:cNvPr>
          <p:cNvSpPr>
            <a:spLocks noGrp="1"/>
          </p:cNvSpPr>
          <p:nvPr>
            <p:ph type="title"/>
          </p:nvPr>
        </p:nvSpPr>
        <p:spPr/>
        <p:txBody>
          <a:bodyPr>
            <a:normAutofit fontScale="90000"/>
          </a:bodyPr>
          <a:lstStyle/>
          <a:p>
            <a:pPr algn="ctr"/>
            <a:r>
              <a:rPr lang="hr-HR" dirty="0"/>
              <a:t>Ostale mjere usmjerene na očuvanje radnih mjesta i likvidnosti (posredni utjecaj)</a:t>
            </a:r>
          </a:p>
        </p:txBody>
      </p:sp>
      <p:sp>
        <p:nvSpPr>
          <p:cNvPr id="3" name="Content Placeholder 2">
            <a:extLst>
              <a:ext uri="{FF2B5EF4-FFF2-40B4-BE49-F238E27FC236}">
                <a16:creationId xmlns:a16="http://schemas.microsoft.com/office/drawing/2014/main" id="{9DEE3A63-0343-486D-A85A-727B486929B3}"/>
              </a:ext>
            </a:extLst>
          </p:cNvPr>
          <p:cNvSpPr>
            <a:spLocks noGrp="1"/>
          </p:cNvSpPr>
          <p:nvPr>
            <p:ph idx="1"/>
          </p:nvPr>
        </p:nvSpPr>
        <p:spPr>
          <a:xfrm>
            <a:off x="457200" y="1700808"/>
            <a:ext cx="8229600" cy="4776192"/>
          </a:xfrm>
        </p:spPr>
        <p:txBody>
          <a:bodyPr>
            <a:normAutofit fontScale="92500" lnSpcReduction="20000"/>
          </a:bodyPr>
          <a:lstStyle/>
          <a:p>
            <a:r>
              <a:rPr lang="hr-HR" dirty="0"/>
              <a:t>mogućnost odgode plaćanja turističke članarine i boravišne pristojbe</a:t>
            </a:r>
          </a:p>
          <a:p>
            <a:r>
              <a:rPr lang="hr-HR" dirty="0"/>
              <a:t>privremeno obustava plaćanja  spomeničke rente (daje se ovlasti ministru kulture da to uredi odlukom)</a:t>
            </a:r>
          </a:p>
          <a:p>
            <a:r>
              <a:rPr lang="hr-HR" dirty="0"/>
              <a:t>odgoda plaćanja koncesije za korištenje turističkog dobra</a:t>
            </a:r>
          </a:p>
          <a:p>
            <a:r>
              <a:rPr lang="hr-HR" dirty="0"/>
              <a:t>oslobađanja plaćanja komunalne naknade u posebnim okolnostima (odluke lokalnih </a:t>
            </a:r>
            <a:r>
              <a:rPr lang="hr-HR" dirty="0" err="1"/>
              <a:t>jeidnica</a:t>
            </a:r>
            <a:r>
              <a:rPr lang="hr-HR" dirty="0"/>
              <a:t>)</a:t>
            </a:r>
          </a:p>
          <a:p>
            <a:r>
              <a:rPr lang="hr-HR" dirty="0"/>
              <a:t>odgoda plaćanja zakupnine, naknade za dugogodišnji zakup, naknade za dugogodišnji zakup za ribnjake, naknade za koncesiju i naknada za privremeno korištenje za poljoprivredno zemljište u vlasništvu RH, za 3 mjeseca u odnosu na ugovoreni rok</a:t>
            </a:r>
          </a:p>
          <a:p>
            <a:r>
              <a:rPr lang="hr-HR" dirty="0"/>
              <a:t>omogućavanje korištenja naknade koja se plaća za općekorisne funkcije šuma, i za druge namjene</a:t>
            </a:r>
          </a:p>
          <a:p>
            <a:r>
              <a:rPr lang="hr-HR" dirty="0"/>
              <a:t>odgoda kreditnih obveza (bankarski sektor i HNB)</a:t>
            </a:r>
          </a:p>
          <a:p>
            <a:r>
              <a:rPr lang="hr-HR" dirty="0"/>
              <a:t>otvaranje novih kreditnih linija uz beneficirane uvjete (banke i HNB)</a:t>
            </a:r>
          </a:p>
        </p:txBody>
      </p:sp>
    </p:spTree>
    <p:extLst>
      <p:ext uri="{BB962C8B-B14F-4D97-AF65-F5344CB8AC3E}">
        <p14:creationId xmlns:p14="http://schemas.microsoft.com/office/powerpoint/2010/main" val="1916588629"/>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1AB20B6C-4452-4806-A9C7-0F4BEDE51FD7}"/>
              </a:ext>
            </a:extLst>
          </p:cNvPr>
          <p:cNvSpPr>
            <a:spLocks noGrp="1"/>
          </p:cNvSpPr>
          <p:nvPr>
            <p:ph type="title"/>
          </p:nvPr>
        </p:nvSpPr>
        <p:spPr/>
        <p:txBody>
          <a:bodyPr/>
          <a:lstStyle/>
          <a:p>
            <a:endParaRPr lang="hr-HR" dirty="0"/>
          </a:p>
        </p:txBody>
      </p:sp>
      <p:sp>
        <p:nvSpPr>
          <p:cNvPr id="3" name="Rezervirano mjesto sadržaja 2">
            <a:extLst>
              <a:ext uri="{FF2B5EF4-FFF2-40B4-BE49-F238E27FC236}">
                <a16:creationId xmlns:a16="http://schemas.microsoft.com/office/drawing/2014/main" id="{D199D08E-BDF7-4676-B8AE-81B6B25FDB3A}"/>
              </a:ext>
            </a:extLst>
          </p:cNvPr>
          <p:cNvSpPr>
            <a:spLocks noGrp="1"/>
          </p:cNvSpPr>
          <p:nvPr>
            <p:ph idx="1"/>
          </p:nvPr>
        </p:nvSpPr>
        <p:spPr/>
        <p:txBody>
          <a:bodyPr/>
          <a:lstStyle/>
          <a:p>
            <a:endParaRPr lang="hr-HR" dirty="0"/>
          </a:p>
          <a:p>
            <a:endParaRPr lang="hr-HR" dirty="0"/>
          </a:p>
          <a:p>
            <a:endParaRPr lang="hr-HR" dirty="0"/>
          </a:p>
          <a:p>
            <a:pPr algn="ctr"/>
            <a:r>
              <a:rPr lang="hr-HR" sz="4000" dirty="0"/>
              <a:t>HVALA NA PAŽNJI!</a:t>
            </a:r>
          </a:p>
        </p:txBody>
      </p:sp>
    </p:spTree>
    <p:extLst>
      <p:ext uri="{BB962C8B-B14F-4D97-AF65-F5344CB8AC3E}">
        <p14:creationId xmlns:p14="http://schemas.microsoft.com/office/powerpoint/2010/main" val="3666363093"/>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7D090B8D-8AA9-4983-B7AE-FC1EA54FB926}"/>
              </a:ext>
            </a:extLst>
          </p:cNvPr>
          <p:cNvSpPr>
            <a:spLocks noGrp="1"/>
          </p:cNvSpPr>
          <p:nvPr>
            <p:ph type="title"/>
          </p:nvPr>
        </p:nvSpPr>
        <p:spPr/>
        <p:txBody>
          <a:bodyPr/>
          <a:lstStyle/>
          <a:p>
            <a:r>
              <a:rPr lang="hr-HR" sz="3600" b="1" dirty="0"/>
              <a:t>MJERA KOLEKTIVNOG GODIŠNJEG ODMORA</a:t>
            </a:r>
            <a:endParaRPr lang="hr-HR" b="1" dirty="0"/>
          </a:p>
        </p:txBody>
      </p:sp>
      <p:sp>
        <p:nvSpPr>
          <p:cNvPr id="3" name="Rezervirano mjesto sadržaja 2">
            <a:extLst>
              <a:ext uri="{FF2B5EF4-FFF2-40B4-BE49-F238E27FC236}">
                <a16:creationId xmlns:a16="http://schemas.microsoft.com/office/drawing/2014/main" id="{39DE135D-AE8E-4204-8397-8778832BF442}"/>
              </a:ext>
            </a:extLst>
          </p:cNvPr>
          <p:cNvSpPr>
            <a:spLocks noGrp="1"/>
          </p:cNvSpPr>
          <p:nvPr>
            <p:ph idx="1"/>
          </p:nvPr>
        </p:nvSpPr>
        <p:spPr/>
        <p:txBody>
          <a:bodyPr/>
          <a:lstStyle/>
          <a:p>
            <a:pPr lvl="0" algn="just">
              <a:spcBef>
                <a:spcPts val="0"/>
              </a:spcBef>
              <a:buClr>
                <a:srgbClr val="4F81BD"/>
              </a:buClr>
            </a:pPr>
            <a:r>
              <a:rPr lang="hr-HR" sz="2800" dirty="0"/>
              <a:t>Pravno opravdanje nalazimo u tome da je rok od 15 dana instruktivne, a ne </a:t>
            </a:r>
            <a:r>
              <a:rPr lang="hr-HR" sz="2800" dirty="0" err="1"/>
              <a:t>prekluzivne</a:t>
            </a:r>
            <a:r>
              <a:rPr lang="hr-HR" sz="2800" dirty="0"/>
              <a:t> naravi. Instruktivni rokovi nisu strogi zakonski rokovi pa se kao takvi mogu produžavati, a u ovim uvjetima i skratiti</a:t>
            </a:r>
          </a:p>
          <a:p>
            <a:pPr lvl="0" algn="just">
              <a:spcBef>
                <a:spcPts val="0"/>
              </a:spcBef>
              <a:buClr>
                <a:srgbClr val="4F81BD"/>
              </a:buClr>
            </a:pPr>
            <a:r>
              <a:rPr lang="hr-HR" sz="2800" dirty="0"/>
              <a:t>Radnici koji zbog potrebe posla moraju dolaziti na rad (održavanje objekata, stručne službe i sl.) neće biti obuhvaćeni kolektivnim godišnjim odmorom</a:t>
            </a:r>
          </a:p>
          <a:p>
            <a:endParaRPr lang="hr-HR" dirty="0"/>
          </a:p>
        </p:txBody>
      </p:sp>
    </p:spTree>
    <p:extLst>
      <p:ext uri="{BB962C8B-B14F-4D97-AF65-F5344CB8AC3E}">
        <p14:creationId xmlns:p14="http://schemas.microsoft.com/office/powerpoint/2010/main" val="3429820195"/>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7D090B8D-8AA9-4983-B7AE-FC1EA54FB926}"/>
              </a:ext>
            </a:extLst>
          </p:cNvPr>
          <p:cNvSpPr>
            <a:spLocks noGrp="1"/>
          </p:cNvSpPr>
          <p:nvPr>
            <p:ph type="title"/>
          </p:nvPr>
        </p:nvSpPr>
        <p:spPr/>
        <p:txBody>
          <a:bodyPr>
            <a:normAutofit fontScale="90000"/>
          </a:bodyPr>
          <a:lstStyle/>
          <a:p>
            <a:r>
              <a:rPr lang="hr-HR" sz="3600" b="1" dirty="0"/>
              <a:t>MJERA KORIŠTENJA INDIVIDUALNOG GODIŠNJEG ODMORA</a:t>
            </a:r>
            <a:endParaRPr lang="hr-HR" b="1" dirty="0"/>
          </a:p>
        </p:txBody>
      </p:sp>
      <p:sp>
        <p:nvSpPr>
          <p:cNvPr id="3" name="Rezervirano mjesto sadržaja 2">
            <a:extLst>
              <a:ext uri="{FF2B5EF4-FFF2-40B4-BE49-F238E27FC236}">
                <a16:creationId xmlns:a16="http://schemas.microsoft.com/office/drawing/2014/main" id="{39DE135D-AE8E-4204-8397-8778832BF442}"/>
              </a:ext>
            </a:extLst>
          </p:cNvPr>
          <p:cNvSpPr>
            <a:spLocks noGrp="1"/>
          </p:cNvSpPr>
          <p:nvPr>
            <p:ph idx="1"/>
          </p:nvPr>
        </p:nvSpPr>
        <p:spPr/>
        <p:txBody>
          <a:bodyPr/>
          <a:lstStyle/>
          <a:p>
            <a:pPr lvl="0" algn="just">
              <a:spcBef>
                <a:spcPts val="0"/>
              </a:spcBef>
              <a:buClr>
                <a:srgbClr val="4F81BD"/>
              </a:buClr>
            </a:pPr>
            <a:endParaRPr lang="hr-HR" sz="2800" dirty="0"/>
          </a:p>
          <a:p>
            <a:pPr lvl="0" algn="just">
              <a:spcBef>
                <a:spcPts val="0"/>
              </a:spcBef>
              <a:buClr>
                <a:srgbClr val="4F81BD"/>
              </a:buClr>
            </a:pPr>
            <a:r>
              <a:rPr lang="hr-HR" sz="2800" dirty="0"/>
              <a:t>Sve što je rečeno za kolektivni, vrijedi i za pojedinačno korištenje godišnjeg odmora</a:t>
            </a:r>
          </a:p>
          <a:p>
            <a:pPr lvl="0" algn="just">
              <a:spcBef>
                <a:spcPts val="0"/>
              </a:spcBef>
              <a:buClr>
                <a:srgbClr val="4F81BD"/>
              </a:buClr>
            </a:pPr>
            <a:r>
              <a:rPr lang="hr-HR" sz="2800" dirty="0"/>
              <a:t>Ova će se mjera moći koristiti osobito kod roditelja kojima nema tko čuvati malu djecu (dječji vrtić, osnovna škola)</a:t>
            </a:r>
          </a:p>
          <a:p>
            <a:endParaRPr lang="hr-HR" dirty="0"/>
          </a:p>
        </p:txBody>
      </p:sp>
    </p:spTree>
    <p:extLst>
      <p:ext uri="{BB962C8B-B14F-4D97-AF65-F5344CB8AC3E}">
        <p14:creationId xmlns:p14="http://schemas.microsoft.com/office/powerpoint/2010/main" val="2001506857"/>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2401" y="584200"/>
            <a:ext cx="8229600" cy="914400"/>
          </a:xfrm>
        </p:spPr>
        <p:txBody>
          <a:bodyPr>
            <a:noAutofit/>
          </a:bodyPr>
          <a:lstStyle/>
          <a:p>
            <a:pPr algn="just"/>
            <a:r>
              <a:rPr lang="hr-HR" b="1" dirty="0"/>
              <a:t>KORIŠTENJE TZV. SLOBODNIH DANA</a:t>
            </a:r>
          </a:p>
        </p:txBody>
      </p:sp>
      <p:sp>
        <p:nvSpPr>
          <p:cNvPr id="3" name="Content Placeholder 2"/>
          <p:cNvSpPr>
            <a:spLocks noGrp="1"/>
          </p:cNvSpPr>
          <p:nvPr>
            <p:ph idx="1"/>
          </p:nvPr>
        </p:nvSpPr>
        <p:spPr>
          <a:xfrm>
            <a:off x="457200" y="1879134"/>
            <a:ext cx="8229600" cy="4597866"/>
          </a:xfrm>
        </p:spPr>
        <p:txBody>
          <a:bodyPr>
            <a:normAutofit/>
          </a:bodyPr>
          <a:lstStyle/>
          <a:p>
            <a:pPr algn="just">
              <a:spcBef>
                <a:spcPts val="0"/>
              </a:spcBef>
            </a:pPr>
            <a:r>
              <a:rPr lang="hr-HR" sz="2800" dirty="0"/>
              <a:t>Ako je kod poslodavca uvedena preraspodjela radnog vremena prema čl. 67. Zakona o radu, radnik koji ima viška radnih sati ili dana duže od punog radog vremena, mogao bi to koristiti za vrijeme dok poslovne aktivnosti poslodavca miruju, što bi se samo evidentiralo u evidenciji radnog vremena</a:t>
            </a:r>
          </a:p>
          <a:p>
            <a:pPr algn="just">
              <a:spcBef>
                <a:spcPts val="0"/>
              </a:spcBef>
            </a:pPr>
            <a:endParaRPr lang="hr-HR" sz="2600" dirty="0"/>
          </a:p>
          <a:p>
            <a:pPr marL="0" indent="0">
              <a:buNone/>
            </a:pPr>
            <a:endParaRPr lang="hr-HR" dirty="0"/>
          </a:p>
        </p:txBody>
      </p:sp>
    </p:spTree>
    <p:extLst>
      <p:ext uri="{BB962C8B-B14F-4D97-AF65-F5344CB8AC3E}">
        <p14:creationId xmlns:p14="http://schemas.microsoft.com/office/powerpoint/2010/main" val="1772226380"/>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Rif-mode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Tema sustava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4298</TotalTime>
  <Words>5120</Words>
  <Application>Microsoft Office PowerPoint</Application>
  <PresentationFormat>On-screen Show (4:3)</PresentationFormat>
  <Paragraphs>400</Paragraphs>
  <Slides>68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68</vt:i4>
      </vt:variant>
    </vt:vector>
  </HeadingPairs>
  <TitlesOfParts>
    <vt:vector size="73" baseType="lpstr">
      <vt:lpstr>Arial</vt:lpstr>
      <vt:lpstr>Calibri</vt:lpstr>
      <vt:lpstr>Times New Roman</vt:lpstr>
      <vt:lpstr>Wingdings</vt:lpstr>
      <vt:lpstr>Rif-model</vt:lpstr>
      <vt:lpstr> RADNI ODNOSI I PLAĆE U UVJETIMA UZROKOVANIM KORONAVIRUSOM (PRAVNI ASPEKTI)  </vt:lpstr>
      <vt:lpstr>UVODNE NAPOMENE</vt:lpstr>
      <vt:lpstr>UVODNE NAPOMENE</vt:lpstr>
      <vt:lpstr>UVODNE NAPOMENE</vt:lpstr>
      <vt:lpstr>MJERA KOLEKTIVNOG GODIŠNJEG ODMORA</vt:lpstr>
      <vt:lpstr>MJERA KOLEKTIVNOG GODIŠNJEG ODMORA</vt:lpstr>
      <vt:lpstr>MJERA KOLEKTIVNOG GODIŠNJEG ODMORA</vt:lpstr>
      <vt:lpstr>MJERA KORIŠTENJA INDIVIDUALNOG GODIŠNJEG ODMORA</vt:lpstr>
      <vt:lpstr>KORIŠTENJE TZV. SLOBODNIH DANA</vt:lpstr>
      <vt:lpstr>UPUĆIVANJE RADNIKA NA RAD KOD KUĆE</vt:lpstr>
      <vt:lpstr>UPUĆIVANJE RADNIKA NA RAD KOD KUĆE</vt:lpstr>
      <vt:lpstr>UPUĆIVANJE RADNIKA NA RAD KOD KUĆE</vt:lpstr>
      <vt:lpstr>UPUĆIVANJE RADNIKA NA RAD KOD KUĆE</vt:lpstr>
      <vt:lpstr>SMANJIVANJE TRAJANJA REDOVITOG RADNOG DANA ILI TJEDNA</vt:lpstr>
      <vt:lpstr>SMANJIVANJE TRAJANJA REDOVITOG RADNOG DANA ILI TJEDNA</vt:lpstr>
      <vt:lpstr>OTKAZIVANJE UGOVORA O RADU</vt:lpstr>
      <vt:lpstr>PLAĆENI DOPUST</vt:lpstr>
      <vt:lpstr>PLAĆENI DOPUST</vt:lpstr>
      <vt:lpstr>NEPLAĆENI DOPUST</vt:lpstr>
      <vt:lpstr>PITANJE SAMOIZOLACIJE</vt:lpstr>
      <vt:lpstr>ZATVARANJE OBJEKATA ODLUKOM NADLEŽNOG TIJELA</vt:lpstr>
      <vt:lpstr>OBVEZE POSLODAVCA AKO NE REGULIRA PITANJA IZ RADNOG ODNOSA NA NAPRIJED NAVEDENE NAČINE</vt:lpstr>
      <vt:lpstr>    RADNO VRIJEME, PLAĆA, NAKNADA PLAĆE I FISKALNE OBVEZE POSLODAVACA U SLUČAJU PODUZIMANJA MJERA UZROKOVANIH EPIDEMIJOM    </vt:lpstr>
      <vt:lpstr>Važeći propisi i najavljene mjere Vlade RH</vt:lpstr>
      <vt:lpstr>Sadržaj</vt:lpstr>
      <vt:lpstr>PowerPoint Presentation</vt:lpstr>
      <vt:lpstr>Prekovremeni rad u evidencijama radnog vremena</vt:lpstr>
      <vt:lpstr>Obvezni dodatni podaci u evidenciji radnog vremena</vt:lpstr>
      <vt:lpstr>Ograničenje sati prekovremenog rada</vt:lpstr>
      <vt:lpstr>Plaćanje prekovremenog rada</vt:lpstr>
      <vt:lpstr>Plaćanje prekovremenog rada radniku s pravom na minimalnu plaću</vt:lpstr>
      <vt:lpstr>PowerPoint Presentation</vt:lpstr>
      <vt:lpstr>Raspored radnog vremena u razdoblju izvanrednih okolnosti</vt:lpstr>
      <vt:lpstr>Nejednaki raspored - ograničenja</vt:lpstr>
      <vt:lpstr>Obveza obavještavanja radnika o promjeni rasporeda</vt:lpstr>
      <vt:lpstr>PowerPoint Presentation</vt:lpstr>
      <vt:lpstr>Godišnji odmor u evidenciji radnog vremena</vt:lpstr>
      <vt:lpstr>Razdoblja koja se ne računaju u dane godišnjeg odmora</vt:lpstr>
      <vt:lpstr>Visina i porezna obilježja naknade plaće za godišnji odmor</vt:lpstr>
      <vt:lpstr>PowerPoint Presentation</vt:lpstr>
      <vt:lpstr>Plaćeni dopust kao mjera zaštite radnika i stanovništva</vt:lpstr>
      <vt:lpstr>Naknada plaće za razdoblja plaćenog dopusta</vt:lpstr>
      <vt:lpstr>Neplaćeni dopust i prava radnika</vt:lpstr>
      <vt:lpstr>Plaćanje doprinosa u razdoblju neplaćenog dopusta</vt:lpstr>
      <vt:lpstr>JOPPD obrazac za radnika kojemu poslodavac plaća doprinose i ne isplaćuje plaću (neplaćeni dopust)</vt:lpstr>
      <vt:lpstr>PowerPoint Presentation</vt:lpstr>
      <vt:lpstr>3 situacije</vt:lpstr>
      <vt:lpstr>Naknada plaće za bolovanje radniku koji je obolio </vt:lpstr>
      <vt:lpstr>Naknada plaće za razdoblje izolacije koje je naložio ovlašteni epidemiolog ili sanitarni inspektor</vt:lpstr>
      <vt:lpstr>Porezna obilježja naknade plaće za bolovanje</vt:lpstr>
      <vt:lpstr>Samoizolacija kao mjera opreza</vt:lpstr>
      <vt:lpstr>PowerPoint Presentation</vt:lpstr>
      <vt:lpstr>Promjena ugovorenog opsega tjednog radnog vremena</vt:lpstr>
      <vt:lpstr>Prava radnika koji radi s nepunim radnim vremenom</vt:lpstr>
      <vt:lpstr>Smanjivanje plaće radnika</vt:lpstr>
      <vt:lpstr>Postupak izmjene dvostranih akata  kojima je uređeno pravo na plaću</vt:lpstr>
      <vt:lpstr>Postupak izmjene pravilnika o radu kojim su uređene plaće</vt:lpstr>
      <vt:lpstr>PowerPoint Presentation</vt:lpstr>
      <vt:lpstr>Odgoda obveze plaćanja doprinosa i poreza na dohodak iz plaće </vt:lpstr>
      <vt:lpstr>Odgoda obveze plaćanja doprinosa i poreza na dohodak iz plaće  na zahtjev obveznika</vt:lpstr>
      <vt:lpstr>Potpore za očuvanje radnih mjesta </vt:lpstr>
      <vt:lpstr>Produženje trajanja mjere „stalni sezonac”</vt:lpstr>
      <vt:lpstr>Obveza  kvotnog zapošljavanja osoba s invaliditetom</vt:lpstr>
      <vt:lpstr>Smanjivanje visine naknade zbog neispunjenja obveze kvotnog zapošljavanja invalida</vt:lpstr>
      <vt:lpstr>Proširenje iznimaka od obveze zapošljavanja osoba s invaliditetom</vt:lpstr>
      <vt:lpstr>Ostale mjere usmjerene na očuvanje radnih mjesta i likvidnosti (posredni utjecaj)</vt:lpstr>
      <vt:lpstr>Ostale mjere usmjerene na očuvanje radnih mjesta i likvidnosti (posredni utjecaj)</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PowerPointova prezentacija</dc:title>
  <dc:creator>user</dc:creator>
  <cp:lastModifiedBy>User</cp:lastModifiedBy>
  <cp:revision>310</cp:revision>
  <cp:lastPrinted>2020-03-15T19:19:47Z</cp:lastPrinted>
  <dcterms:created xsi:type="dcterms:W3CDTF">2017-01-18T08:38:35Z</dcterms:created>
  <dcterms:modified xsi:type="dcterms:W3CDTF">2020-03-18T09:09:37Z</dcterms:modified>
</cp:coreProperties>
</file>